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7" r:id="rId6"/>
    <p:sldId id="268" r:id="rId7"/>
    <p:sldId id="264" r:id="rId8"/>
    <p:sldId id="266" r:id="rId9"/>
    <p:sldId id="265" r:id="rId10"/>
    <p:sldId id="261" r:id="rId11"/>
    <p:sldId id="262" r:id="rId12"/>
    <p:sldId id="269" r:id="rId13"/>
    <p:sldId id="260" r:id="rId14"/>
    <p:sldId id="263" r:id="rId15"/>
  </p:sldIdLst>
  <p:sldSz cx="9144000" cy="6858000" type="screen4x3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789E"/>
    <a:srgbClr val="FECC00"/>
    <a:srgbClr val="FFD500"/>
    <a:srgbClr val="167D16"/>
    <a:srgbClr val="A3002A"/>
    <a:srgbClr val="81B811"/>
    <a:srgbClr val="D2DDE7"/>
    <a:srgbClr val="A5B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9" autoAdjust="0"/>
    <p:restoredTop sz="88841" autoAdjust="0"/>
  </p:normalViewPr>
  <p:slideViewPr>
    <p:cSldViewPr>
      <p:cViewPr>
        <p:scale>
          <a:sx n="70" d="100"/>
          <a:sy n="70" d="100"/>
        </p:scale>
        <p:origin x="-924" y="-330"/>
      </p:cViewPr>
      <p:guideLst>
        <p:guide orient="horz" pos="2251"/>
        <p:guide orient="horz" pos="3339"/>
        <p:guide pos="884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44" y="-7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3E4422F-FAA8-4752-B3B7-EE0E3C8DAB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6039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38A48E5-60C9-4DCD-8FEC-17720A07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8477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BB19C-25CD-4BA8-A5A8-41A9AF49355E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Благодаря</a:t>
            </a:r>
            <a:r>
              <a:rPr lang="ru-RU" baseline="0" dirty="0" smtClean="0"/>
              <a:t> уникальной Технологии гофрированного фильтра ёмкость респиратора серии </a:t>
            </a:r>
            <a:r>
              <a:rPr lang="lv-LV" baseline="0" dirty="0" err="1" smtClean="0"/>
              <a:t>Air</a:t>
            </a:r>
            <a:r>
              <a:rPr lang="lv-LV" baseline="0" dirty="0" smtClean="0"/>
              <a:t> </a:t>
            </a:r>
            <a:r>
              <a:rPr lang="ru-RU" baseline="0" dirty="0" smtClean="0"/>
              <a:t>(его эффективность) многократно увеличилась !</a:t>
            </a:r>
          </a:p>
          <a:p>
            <a:r>
              <a:rPr lang="ru-RU" baseline="0" dirty="0" smtClean="0"/>
              <a:t>В обычной маске поместилось почти в три раза больше фильтрующего материала. </a:t>
            </a:r>
          </a:p>
          <a:p>
            <a:r>
              <a:rPr lang="ru-RU" baseline="0" dirty="0" smtClean="0"/>
              <a:t>Это в свою очередь повысило не только безопасность, но и снизило сопротивление дыханию.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48E5-60C9-4DCD-8FEC-17720A077E1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825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  <a:buClr>
                <a:srgbClr val="167D16"/>
              </a:buClr>
              <a:buSzPct val="127000"/>
              <a:buFont typeface="Wingdings" pitchFamily="2" charset="2"/>
              <a:buNone/>
            </a:pPr>
            <a:r>
              <a:rPr lang="ru-RU" sz="1200" b="0" baseline="0" dirty="0" smtClean="0">
                <a:latin typeface="Arial" charset="0"/>
                <a:cs typeface="Arial" charset="0"/>
              </a:rPr>
              <a:t>Стандарт</a:t>
            </a:r>
            <a:r>
              <a:rPr lang="en-US" sz="1200" b="0" baseline="0" dirty="0" smtClean="0">
                <a:latin typeface="Arial" charset="0"/>
                <a:cs typeface="Arial" charset="0"/>
              </a:rPr>
              <a:t> E</a:t>
            </a:r>
            <a:r>
              <a:rPr lang="lv-LV" sz="1200" b="0" baseline="0" dirty="0" smtClean="0">
                <a:latin typeface="Arial" charset="0"/>
                <a:cs typeface="Arial" charset="0"/>
              </a:rPr>
              <a:t>N</a:t>
            </a:r>
            <a:r>
              <a:rPr lang="ru-RU" sz="1200" b="0" baseline="0" dirty="0" smtClean="0">
                <a:latin typeface="Arial" charset="0"/>
                <a:cs typeface="Arial" charset="0"/>
              </a:rPr>
              <a:t> 149 определяет максимальные значения для сопротивления дыханию. Для респираторов класса </a:t>
            </a:r>
            <a:r>
              <a:rPr lang="lv-LV" sz="1200" b="0" baseline="0" dirty="0" smtClean="0">
                <a:latin typeface="Arial" charset="0"/>
                <a:cs typeface="Arial" charset="0"/>
              </a:rPr>
              <a:t>FFP</a:t>
            </a:r>
            <a:r>
              <a:rPr lang="ru-RU" sz="1200" b="0" baseline="0" dirty="0" smtClean="0">
                <a:latin typeface="Arial" charset="0"/>
                <a:cs typeface="Arial" charset="0"/>
              </a:rPr>
              <a:t>2 это</a:t>
            </a:r>
            <a:r>
              <a:rPr lang="lv-LV" sz="1200" b="0" baseline="0" dirty="0" smtClean="0">
                <a:latin typeface="Arial" charset="0"/>
                <a:cs typeface="Arial" charset="0"/>
              </a:rPr>
              <a:t> </a:t>
            </a:r>
            <a:r>
              <a:rPr lang="ru-RU" sz="1200" b="0" baseline="0" dirty="0" smtClean="0">
                <a:latin typeface="Arial" charset="0"/>
                <a:cs typeface="Arial" charset="0"/>
              </a:rPr>
              <a:t>240Ра,</a:t>
            </a:r>
            <a:r>
              <a:rPr lang="lv-LV" sz="1200" b="0" baseline="0" dirty="0" smtClean="0">
                <a:latin typeface="Arial" charset="0"/>
                <a:cs typeface="Arial" charset="0"/>
              </a:rPr>
              <a:t> FFP3</a:t>
            </a:r>
            <a:r>
              <a:rPr lang="ru-RU" sz="1200" b="0" baseline="0" dirty="0" smtClean="0">
                <a:latin typeface="Arial" charset="0"/>
                <a:cs typeface="Arial" charset="0"/>
              </a:rPr>
              <a:t> – 300Ра (паскаль).</a:t>
            </a:r>
            <a:endParaRPr lang="lv-LV" sz="1200" b="0" baseline="0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167D16"/>
              </a:buClr>
              <a:buSzPct val="127000"/>
              <a:buFont typeface="Wingdings" pitchFamily="2" charset="2"/>
              <a:buNone/>
              <a:tabLst/>
              <a:defRPr/>
            </a:pPr>
            <a:r>
              <a:rPr lang="ru-RU" sz="1200" b="0" baseline="0" dirty="0" smtClean="0">
                <a:latin typeface="Arial" charset="0"/>
                <a:cs typeface="Arial" charset="0"/>
              </a:rPr>
              <a:t>Как видите, респираторы </a:t>
            </a:r>
            <a:r>
              <a:rPr lang="lv-LV" sz="1200" b="0" baseline="0" dirty="0" err="1" smtClean="0">
                <a:latin typeface="Arial" charset="0"/>
                <a:cs typeface="Arial" charset="0"/>
              </a:rPr>
              <a:t>Moldex</a:t>
            </a:r>
            <a:r>
              <a:rPr lang="lv-LV" sz="1200" b="0" baseline="0" dirty="0" smtClean="0">
                <a:latin typeface="Arial" charset="0"/>
                <a:cs typeface="Arial" charset="0"/>
              </a:rPr>
              <a:t> </a:t>
            </a:r>
            <a:r>
              <a:rPr lang="lv-LV" sz="1200" b="0" baseline="0" dirty="0" err="1" smtClean="0">
                <a:latin typeface="Arial" charset="0"/>
                <a:cs typeface="Arial" charset="0"/>
              </a:rPr>
              <a:t>Air</a:t>
            </a:r>
            <a:r>
              <a:rPr lang="ru-RU" sz="1200" b="0" baseline="0" dirty="0" smtClean="0">
                <a:latin typeface="Arial" charset="0"/>
                <a:cs typeface="Arial" charset="0"/>
              </a:rPr>
              <a:t> обладают превосходными показателями, что обеспечивает пользователям максимальную безопасность и максимальный комфорт. Особенно это важно при характерных для многих медработников экстремальных ситуациях, при стрессе (учащённое дыхание, потливость). 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ACBC0-72D9-4BA1-98AE-76AFD5389851}" type="slidenum">
              <a:rPr lang="en-GB" smtClean="0">
                <a:latin typeface="Times New Roman" pitchFamily="18" charset="0"/>
              </a:rPr>
              <a:pPr/>
              <a:t>11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Цельная текстильная резинка. Казалось, что бы в этом такого?</a:t>
            </a:r>
            <a:r>
              <a:rPr lang="ru-RU" baseline="0" dirty="0" smtClean="0"/>
              <a:t> Но </a:t>
            </a:r>
            <a:r>
              <a:rPr lang="ru-RU" sz="1200" dirty="0" smtClean="0"/>
              <a:t>специалисты </a:t>
            </a:r>
            <a:r>
              <a:rPr lang="ru-RU" sz="1200" dirty="0" err="1" smtClean="0"/>
              <a:t>Молдекс</a:t>
            </a:r>
            <a:r>
              <a:rPr lang="ru-RU" sz="1200" dirty="0" smtClean="0"/>
              <a:t> продумывают всё до мелочей.</a:t>
            </a:r>
          </a:p>
          <a:p>
            <a:r>
              <a:rPr lang="ru-RU" sz="1200" baseline="0" dirty="0" smtClean="0"/>
              <a:t>Крепление маски должно быть прочным и не рваться. У некоторых производителей резинка крепиться к маске скрепками. Из-за этого резинки часто рвутся уже при одевании и маску приходится выбрасывать, иногда  так и не использовав. Кроме того скрепки могут вызвать проблемы на коже лица.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Резинка не должна прилипать к волосам, для медицинских работников это особенно важно.</a:t>
            </a:r>
          </a:p>
          <a:p>
            <a:pPr eaLnBrk="1" hangingPunct="1">
              <a:lnSpc>
                <a:spcPct val="90000"/>
              </a:lnSpc>
            </a:pPr>
            <a:endParaRPr lang="ru-RU" sz="1200" dirty="0" smtClean="0"/>
          </a:p>
          <a:p>
            <a:pPr eaLnBrk="1" hangingPunct="1">
              <a:lnSpc>
                <a:spcPct val="90000"/>
              </a:lnSpc>
            </a:pPr>
            <a:r>
              <a:rPr lang="ru-RU" sz="1200" dirty="0" smtClean="0"/>
              <a:t>Ну и наконец, решена</a:t>
            </a:r>
            <a:r>
              <a:rPr lang="ru-RU" sz="1200" baseline="0" dirty="0" smtClean="0"/>
              <a:t> проблема, куда девать респиратор во время перерывов в работе</a:t>
            </a:r>
            <a:r>
              <a:rPr lang="ru-RU" sz="1200" dirty="0" smtClean="0"/>
              <a:t>. </a:t>
            </a:r>
            <a:r>
              <a:rPr lang="ru-RU" sz="1200" dirty="0" err="1" smtClean="0"/>
              <a:t>Молдекс</a:t>
            </a:r>
            <a:r>
              <a:rPr lang="ru-RU" sz="1200" dirty="0" smtClean="0"/>
              <a:t> маску удобно носить на шее. Другие модели этого не позволяют!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48E5-60C9-4DCD-8FEC-17720A077E1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021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Что ещё вам необходимо знать</a:t>
            </a:r>
            <a:r>
              <a:rPr lang="ru-RU" baseline="0" dirty="0" smtClean="0">
                <a:latin typeface="Times New Roman" pitchFamily="18" charset="0"/>
              </a:rPr>
              <a:t> про маски </a:t>
            </a:r>
            <a:r>
              <a:rPr lang="lv-LV" baseline="0" dirty="0" err="1" smtClean="0">
                <a:latin typeface="Times New Roman" pitchFamily="18" charset="0"/>
              </a:rPr>
              <a:t>Moldex</a:t>
            </a:r>
            <a:r>
              <a:rPr lang="lv-LV" baseline="0" dirty="0" smtClean="0">
                <a:latin typeface="Times New Roman" pitchFamily="18" charset="0"/>
              </a:rPr>
              <a:t> </a:t>
            </a:r>
            <a:r>
              <a:rPr lang="lv-LV" baseline="0" dirty="0" err="1" smtClean="0">
                <a:latin typeface="Times New Roman" pitchFamily="18" charset="0"/>
              </a:rPr>
              <a:t>Air</a:t>
            </a:r>
            <a:r>
              <a:rPr lang="lv-LV" baseline="0" dirty="0" smtClean="0">
                <a:latin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</a:rPr>
              <a:t>Маски не являются стерильными. Большинство методов стерилизации (радиационные или термические) могут повредить фильтр.</a:t>
            </a:r>
            <a:endParaRPr lang="de-DE" dirty="0" smtClean="0">
              <a:latin typeface="Times New Roman" pitchFamily="18" charset="0"/>
            </a:endParaRPr>
          </a:p>
          <a:p>
            <a:endParaRPr lang="de-DE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Маски без клапана. Маски с клапаном не могут</a:t>
            </a:r>
            <a:r>
              <a:rPr lang="ru-RU" baseline="0" dirty="0" smtClean="0">
                <a:latin typeface="Times New Roman" pitchFamily="18" charset="0"/>
              </a:rPr>
              <a:t> пройти тесты по </a:t>
            </a:r>
            <a:r>
              <a:rPr lang="de-DE" dirty="0" smtClean="0">
                <a:latin typeface="Times New Roman" pitchFamily="18" charset="0"/>
              </a:rPr>
              <a:t>EN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14683:2005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. На рынке есть модели с так называемым закрытым клапаном, но тогда в нём нет особого смысла. Как мы упоминали,</a:t>
            </a:r>
            <a:r>
              <a:rPr lang="ru-RU" baseline="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благодаря технологии гофрированного фильтра у </a:t>
            </a:r>
            <a:r>
              <a:rPr lang="lv-LV" baseline="0" dirty="0" err="1" smtClean="0">
                <a:latin typeface="Times New Roman" pitchFamily="18" charset="0"/>
              </a:rPr>
              <a:t>Moldex</a:t>
            </a:r>
            <a:r>
              <a:rPr lang="lv-LV" baseline="0" dirty="0" smtClean="0">
                <a:latin typeface="Times New Roman" pitchFamily="18" charset="0"/>
              </a:rPr>
              <a:t> Ai</a:t>
            </a:r>
            <a:r>
              <a:rPr lang="en-US" dirty="0" smtClean="0">
                <a:latin typeface="Times New Roman" pitchFamily="18" charset="0"/>
              </a:rPr>
              <a:t>r</a:t>
            </a:r>
            <a:r>
              <a:rPr lang="lv-LV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изначально</a:t>
            </a:r>
            <a:r>
              <a:rPr lang="ru-RU" baseline="0" dirty="0" smtClean="0">
                <a:latin typeface="Times New Roman" pitchFamily="18" charset="0"/>
              </a:rPr>
              <a:t> низкое сопротивление дыханию.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endParaRPr lang="de-DE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r>
              <a:rPr lang="ru-RU" dirty="0" smtClean="0">
                <a:solidFill>
                  <a:srgbClr val="009973"/>
                </a:solidFill>
                <a:latin typeface="Arial" charset="0"/>
                <a:cs typeface="Arial" charset="0"/>
              </a:rPr>
              <a:t>Маски</a:t>
            </a:r>
            <a:r>
              <a:rPr lang="ru-RU" baseline="0" dirty="0" smtClean="0">
                <a:solidFill>
                  <a:srgbClr val="009973"/>
                </a:solidFill>
                <a:latin typeface="Arial" charset="0"/>
                <a:cs typeface="Arial" charset="0"/>
              </a:rPr>
              <a:t> соответствуют классу </a:t>
            </a:r>
            <a:r>
              <a:rPr lang="en-US" dirty="0" smtClean="0">
                <a:latin typeface="Arial" charset="0"/>
                <a:cs typeface="Arial" charset="0"/>
              </a:rPr>
              <a:t>I</a:t>
            </a:r>
            <a:r>
              <a:rPr lang="ru-RU" dirty="0" smtClean="0">
                <a:latin typeface="Arial" charset="0"/>
                <a:cs typeface="Arial" charset="0"/>
              </a:rPr>
              <a:t> медицинской директивы ЕС</a:t>
            </a:r>
            <a:r>
              <a:rPr lang="ru-RU" baseline="0" dirty="0" smtClean="0">
                <a:latin typeface="Arial" charset="0"/>
                <a:cs typeface="Arial" charset="0"/>
              </a:rPr>
              <a:t> (</a:t>
            </a:r>
            <a:r>
              <a:rPr lang="ru-RU" dirty="0" smtClean="0">
                <a:latin typeface="Arial" charset="0"/>
                <a:cs typeface="Arial" charset="0"/>
              </a:rPr>
              <a:t>не стерильная продукция)</a:t>
            </a:r>
          </a:p>
          <a:p>
            <a:endParaRPr lang="de-DE" dirty="0" smtClean="0">
              <a:latin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</a:rPr>
              <a:t>PVC FREE</a:t>
            </a:r>
            <a:r>
              <a:rPr lang="ru-RU" dirty="0" smtClean="0">
                <a:latin typeface="Times New Roman" pitchFamily="18" charset="0"/>
              </a:rPr>
              <a:t> – продукция и упаковка </a:t>
            </a:r>
            <a:r>
              <a:rPr lang="lv-LV" baseline="0" dirty="0" err="1" smtClean="0">
                <a:latin typeface="Times New Roman" pitchFamily="18" charset="0"/>
              </a:rPr>
              <a:t>Moldex</a:t>
            </a:r>
            <a:r>
              <a:rPr lang="lv-LV" baseline="0" dirty="0" smtClean="0">
                <a:latin typeface="Times New Roman" pitchFamily="18" charset="0"/>
              </a:rPr>
              <a:t> </a:t>
            </a:r>
            <a:r>
              <a:rPr lang="ru-RU" baseline="0" dirty="0" smtClean="0">
                <a:latin typeface="Times New Roman" pitchFamily="18" charset="0"/>
              </a:rPr>
              <a:t>не содержит вредного для человека и природы поливинилхлорида. Компании которые заботятся о здоровье своих работников и снижают вредное воздействие на окружающую среду</a:t>
            </a:r>
            <a:r>
              <a:rPr lang="en-US" baseline="0" dirty="0" smtClean="0">
                <a:latin typeface="Times New Roman" pitchFamily="18" charset="0"/>
              </a:rPr>
              <a:t> (</a:t>
            </a:r>
            <a:r>
              <a:rPr lang="ru-RU" baseline="0" dirty="0" smtClean="0">
                <a:latin typeface="Times New Roman" pitchFamily="18" charset="0"/>
              </a:rPr>
              <a:t>например сертифицированные по  </a:t>
            </a:r>
            <a:r>
              <a:rPr lang="en-US" baseline="0" dirty="0" smtClean="0">
                <a:latin typeface="Times New Roman" pitchFamily="18" charset="0"/>
              </a:rPr>
              <a:t>ISO 9000 </a:t>
            </a:r>
            <a:r>
              <a:rPr lang="ru-RU" baseline="0" dirty="0" smtClean="0">
                <a:latin typeface="Times New Roman" pitchFamily="18" charset="0"/>
              </a:rPr>
              <a:t>и/или</a:t>
            </a:r>
            <a:r>
              <a:rPr lang="en-US" baseline="0" dirty="0" smtClean="0">
                <a:latin typeface="Times New Roman" pitchFamily="18" charset="0"/>
              </a:rPr>
              <a:t> ISO 14000</a:t>
            </a:r>
            <a:r>
              <a:rPr lang="ru-RU" baseline="0" dirty="0" smtClean="0">
                <a:latin typeface="Times New Roman" pitchFamily="18" charset="0"/>
              </a:rPr>
              <a:t>) выбирают только </a:t>
            </a:r>
            <a:r>
              <a:rPr lang="lv-LV" baseline="0" dirty="0" smtClean="0">
                <a:latin typeface="Times New Roman" pitchFamily="18" charset="0"/>
              </a:rPr>
              <a:t>PVC </a:t>
            </a:r>
            <a:r>
              <a:rPr lang="lv-LV" baseline="0" dirty="0" err="1" smtClean="0">
                <a:latin typeface="Times New Roman" pitchFamily="18" charset="0"/>
              </a:rPr>
              <a:t>free</a:t>
            </a:r>
            <a:r>
              <a:rPr lang="lv-LV" baseline="0" dirty="0" smtClean="0">
                <a:latin typeface="Times New Roman" pitchFamily="18" charset="0"/>
              </a:rPr>
              <a:t> </a:t>
            </a:r>
            <a:r>
              <a:rPr lang="ru-RU" baseline="0" dirty="0" smtClean="0">
                <a:latin typeface="Times New Roman" pitchFamily="18" charset="0"/>
              </a:rPr>
              <a:t>продукцию.</a:t>
            </a:r>
            <a:endParaRPr lang="de-DE" dirty="0" smtClean="0">
              <a:latin typeface="Times New Roman" pitchFamily="18" charset="0"/>
            </a:endParaRPr>
          </a:p>
          <a:p>
            <a:endParaRPr lang="de-DE" dirty="0" smtClean="0">
              <a:latin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</a:rPr>
              <a:t>LATEX FREE</a:t>
            </a:r>
            <a:r>
              <a:rPr lang="ru-RU" dirty="0" smtClean="0">
                <a:latin typeface="Times New Roman" pitchFamily="18" charset="0"/>
              </a:rPr>
              <a:t> – доказано, что латекс вызывает</a:t>
            </a:r>
            <a:r>
              <a:rPr lang="ru-RU" baseline="0" dirty="0" smtClean="0">
                <a:latin typeface="Times New Roman" pitchFamily="18" charset="0"/>
              </a:rPr>
              <a:t> аллергию, поэтому </a:t>
            </a:r>
            <a:r>
              <a:rPr lang="lv-LV" baseline="0" dirty="0" err="1" smtClean="0">
                <a:latin typeface="Times New Roman" pitchFamily="18" charset="0"/>
              </a:rPr>
              <a:t>Moldex</a:t>
            </a:r>
            <a:r>
              <a:rPr lang="lv-LV" baseline="0" dirty="0" smtClean="0">
                <a:latin typeface="Times New Roman" pitchFamily="18" charset="0"/>
              </a:rPr>
              <a:t> </a:t>
            </a:r>
            <a:r>
              <a:rPr lang="ru-RU" baseline="0" dirty="0" smtClean="0">
                <a:latin typeface="Times New Roman" pitchFamily="18" charset="0"/>
              </a:rPr>
              <a:t>не используется этот материал.</a:t>
            </a:r>
            <a:endParaRPr lang="de-DE" dirty="0" smtClean="0">
              <a:latin typeface="Times New Roman" pitchFamily="18" charset="0"/>
            </a:endParaRPr>
          </a:p>
          <a:p>
            <a:endParaRPr lang="de-DE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Индивидуальная </a:t>
            </a:r>
            <a:r>
              <a:rPr lang="ru-RU" dirty="0" smtClean="0">
                <a:latin typeface="Times New Roman" pitchFamily="18" charset="0"/>
              </a:rPr>
              <a:t>упаковка – маска сохраняет гигиеничность до её использования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DF267-720A-415B-ABDE-DE4D47289E0E}" type="slidenum">
              <a:rPr lang="en-GB" smtClean="0">
                <a:latin typeface="Times New Roman" pitchFamily="18" charset="0"/>
              </a:rPr>
              <a:pPr/>
              <a:t>13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Пользователями </a:t>
            </a:r>
            <a:r>
              <a:rPr lang="lv-LV" dirty="0" err="1" smtClean="0">
                <a:latin typeface="Times New Roman" pitchFamily="18" charset="0"/>
              </a:rPr>
              <a:t>Moldex</a:t>
            </a:r>
            <a:r>
              <a:rPr lang="lv-LV" dirty="0" smtClean="0">
                <a:latin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</a:rPr>
              <a:t>Air</a:t>
            </a:r>
            <a:r>
              <a:rPr lang="lv-LV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являются в первую очередь персонал быстрого реагирования – МЧС, скорая и </a:t>
            </a:r>
            <a:r>
              <a:rPr lang="ru-RU" dirty="0" err="1" smtClean="0">
                <a:latin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</a:rPr>
              <a:t> структуры задействованные в превенции пандемии.</a:t>
            </a:r>
          </a:p>
          <a:p>
            <a:r>
              <a:rPr lang="ru-RU" dirty="0" smtClean="0">
                <a:latin typeface="Times New Roman" pitchFamily="18" charset="0"/>
              </a:rPr>
              <a:t>А так же больницы, стационары, специализированные диспансеры.</a:t>
            </a:r>
          </a:p>
          <a:p>
            <a:r>
              <a:rPr lang="ru-RU" dirty="0" smtClean="0">
                <a:latin typeface="Times New Roman" pitchFamily="18" charset="0"/>
              </a:rPr>
              <a:t>Лаборатории</a:t>
            </a:r>
          </a:p>
          <a:p>
            <a:r>
              <a:rPr lang="ru-RU" dirty="0" smtClean="0">
                <a:latin typeface="Times New Roman" pitchFamily="18" charset="0"/>
              </a:rPr>
              <a:t>И персонал инспекций, который может оказаться в зоне возможного заражения.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Надеюсь, нам удалось убедить вас в уникальности респираторов </a:t>
            </a:r>
            <a:r>
              <a:rPr lang="lv-LV" dirty="0" err="1" smtClean="0">
                <a:latin typeface="Times New Roman" pitchFamily="18" charset="0"/>
              </a:rPr>
              <a:t>Moldex</a:t>
            </a:r>
            <a:r>
              <a:rPr lang="lv-LV" dirty="0" smtClean="0">
                <a:latin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</a:rPr>
              <a:t>Air</a:t>
            </a:r>
            <a:r>
              <a:rPr lang="lv-LV" dirty="0" smtClean="0">
                <a:latin typeface="Times New Roman" pitchFamily="18" charset="0"/>
              </a:rPr>
              <a:t>!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F388E-8887-44CE-8E5C-A22D12280C31}" type="slidenum">
              <a:rPr lang="en-GB" smtClean="0">
                <a:latin typeface="Times New Roman" pitchFamily="18" charset="0"/>
              </a:rPr>
              <a:pPr/>
              <a:t>14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чём основное отличие респираторов (</a:t>
            </a:r>
            <a:r>
              <a:rPr lang="en-US" dirty="0" smtClean="0"/>
              <a:t>FFPs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так </a:t>
            </a:r>
            <a:r>
              <a:rPr lang="ru-RU" dirty="0" err="1" smtClean="0"/>
              <a:t>называемх</a:t>
            </a:r>
            <a:r>
              <a:rPr lang="ru-RU" dirty="0" smtClean="0"/>
              <a:t> хирургических масок?</a:t>
            </a:r>
          </a:p>
          <a:p>
            <a:r>
              <a:rPr lang="ru-RU" dirty="0" smtClean="0">
                <a:latin typeface="Times New Roman" pitchFamily="18" charset="0"/>
              </a:rPr>
              <a:t>Респиратор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</a:rPr>
              <a:t>-</a:t>
            </a:r>
            <a:r>
              <a:rPr lang="lv-LV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Снижает вредное воздействие на пользователя находящихся в воздухе загрязнений </a:t>
            </a:r>
            <a:r>
              <a:rPr lang="lv-LV" dirty="0" smtClean="0">
                <a:latin typeface="Times New Roman" pitchFamily="18" charset="0"/>
              </a:rPr>
              <a:t/>
            </a:r>
            <a:br>
              <a:rPr lang="lv-LV" dirty="0" smtClean="0">
                <a:latin typeface="Times New Roman" pitchFamily="18" charset="0"/>
              </a:rPr>
            </a:br>
            <a:r>
              <a:rPr lang="lv-LV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Прочно и безопасно прилегает к лицу</a:t>
            </a:r>
            <a:endParaRPr lang="lv-LV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Лицевые или хирургические маски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r>
              <a:rPr lang="lv-LV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Маска защищает друге персоны (пациентов) от частиц или капель, которые могут идти от пользователя – кашель, чихание и </a:t>
            </a:r>
            <a:r>
              <a:rPr lang="ru-RU" dirty="0" err="1" smtClean="0">
                <a:latin typeface="Times New Roman" pitchFamily="18" charset="0"/>
              </a:rPr>
              <a:t>тп</a:t>
            </a:r>
            <a:r>
              <a:rPr lang="lv-LV" dirty="0" smtClean="0">
                <a:latin typeface="Times New Roman" pitchFamily="18" charset="0"/>
              </a:rPr>
              <a:t>;</a:t>
            </a:r>
            <a:br>
              <a:rPr lang="lv-LV" dirty="0" smtClean="0">
                <a:latin typeface="Times New Roman" pitchFamily="18" charset="0"/>
              </a:rPr>
            </a:br>
            <a:r>
              <a:rPr lang="lv-LV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Некоторые маски обеспечивают защиту от аэрозолей содержащих например кровь или </a:t>
            </a:r>
            <a:r>
              <a:rPr lang="ru-RU" dirty="0" err="1" smtClean="0">
                <a:latin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</a:rPr>
              <a:t> жидкость человека;</a:t>
            </a:r>
            <a:r>
              <a:rPr lang="lv-LV" dirty="0" smtClean="0">
                <a:latin typeface="Times New Roman" pitchFamily="18" charset="0"/>
              </a:rPr>
              <a:t/>
            </a:r>
            <a:br>
              <a:rPr lang="lv-LV" dirty="0" smtClean="0">
                <a:latin typeface="Times New Roman" pitchFamily="18" charset="0"/>
              </a:rPr>
            </a:br>
            <a:r>
              <a:rPr lang="lv-LV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Маска не держит форму, есть</a:t>
            </a:r>
            <a:r>
              <a:rPr lang="ru-RU" baseline="0" dirty="0" smtClean="0">
                <a:latin typeface="Times New Roman" pitchFamily="18" charset="0"/>
              </a:rPr>
              <a:t> промежутки в прилегании, возможно пропускание</a:t>
            </a:r>
            <a:r>
              <a:rPr lang="lv-LV" dirty="0" smtClean="0">
                <a:latin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53F03-8F01-4B73-BAD0-92F39C08DB00}" type="slidenum">
              <a:rPr lang="en-GB" smtClean="0">
                <a:latin typeface="Times New Roman" pitchFamily="18" charset="0"/>
              </a:rPr>
              <a:pPr/>
              <a:t>2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Респираторы </a:t>
            </a:r>
            <a:r>
              <a:rPr lang="en-US" dirty="0" err="1" smtClean="0"/>
              <a:t>Moldex</a:t>
            </a:r>
            <a:r>
              <a:rPr lang="en-US" dirty="0" smtClean="0"/>
              <a:t> Series 3000 AIR </a:t>
            </a:r>
            <a:r>
              <a:rPr lang="ru-RU" dirty="0" smtClean="0"/>
              <a:t>обеспечивают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-Bi-Directional protection</a:t>
            </a:r>
            <a:r>
              <a:rPr lang="ru-RU" dirty="0" smtClean="0">
                <a:latin typeface="Times New Roman" pitchFamily="18" charset="0"/>
              </a:rPr>
              <a:t> – двустороннюю</a:t>
            </a:r>
            <a:r>
              <a:rPr lang="ru-RU" baseline="0" dirty="0" smtClean="0">
                <a:latin typeface="Times New Roman" pitchFamily="18" charset="0"/>
              </a:rPr>
              <a:t> защиту.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32B6-230F-482B-AA22-634A092E7D88}" type="slidenum">
              <a:rPr lang="en-GB" smtClean="0">
                <a:latin typeface="Times New Roman" pitchFamily="18" charset="0"/>
              </a:rPr>
              <a:pPr/>
              <a:t>3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Основные требования европейского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стандарта 14683 касаются: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b="0" i="0" dirty="0" smtClean="0">
                <a:solidFill>
                  <a:schemeClr val="tx1"/>
                </a:solidFill>
              </a:rPr>
              <a:t>&gt; </a:t>
            </a:r>
            <a:r>
              <a:rPr lang="ru-RU" b="0" i="0" dirty="0" smtClean="0">
                <a:solidFill>
                  <a:schemeClr val="tx1"/>
                </a:solidFill>
              </a:rPr>
              <a:t>Эффективности фильтрации бактерий 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</a:rPr>
              <a:t>те возможности маски установить барьер частицам  выдыхаемым пользователем</a:t>
            </a:r>
            <a:r>
              <a:rPr lang="ru-RU" baseline="0" dirty="0" smtClean="0">
                <a:latin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</a:rPr>
              <a:t>BFE</a:t>
            </a:r>
            <a:r>
              <a:rPr lang="ru-RU" dirty="0" smtClean="0">
                <a:latin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</a:rPr>
              <a:t>&gt; </a:t>
            </a:r>
            <a:r>
              <a:rPr lang="ru-RU" dirty="0" smtClean="0">
                <a:latin typeface="Times New Roman" pitchFamily="18" charset="0"/>
              </a:rPr>
              <a:t>Защит</a:t>
            </a:r>
            <a:r>
              <a:rPr lang="lv-LV" dirty="0" smtClean="0">
                <a:latin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</a:rPr>
              <a:t> от капель</a:t>
            </a:r>
            <a:r>
              <a:rPr lang="lv-LV" dirty="0" smtClean="0">
                <a:latin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</a:rPr>
              <a:t>те</a:t>
            </a:r>
            <a:r>
              <a:rPr lang="ru-RU" baseline="0" dirty="0" smtClean="0">
                <a:latin typeface="Times New Roman" pitchFamily="18" charset="0"/>
              </a:rPr>
              <a:t> с</a:t>
            </a:r>
            <a:r>
              <a:rPr lang="ru-RU" dirty="0" smtClean="0">
                <a:latin typeface="Times New Roman" pitchFamily="18" charset="0"/>
              </a:rPr>
              <a:t>тойкости маски к прониканию капель биологической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жидкости ,</a:t>
            </a:r>
            <a:r>
              <a:rPr lang="ru-RU" baseline="0" dirty="0" smtClean="0">
                <a:latin typeface="Times New Roman" pitchFamily="18" charset="0"/>
              </a:rPr>
              <a:t> в </a:t>
            </a:r>
            <a:r>
              <a:rPr lang="ru-RU" baseline="0" dirty="0" err="1" smtClean="0">
                <a:latin typeface="Times New Roman" pitchFamily="18" charset="0"/>
              </a:rPr>
              <a:t>тч</a:t>
            </a:r>
            <a:r>
              <a:rPr lang="ru-RU" baseline="0" dirty="0" smtClean="0">
                <a:latin typeface="Times New Roman" pitchFamily="18" charset="0"/>
              </a:rPr>
              <a:t> крови</a:t>
            </a:r>
            <a:endParaRPr lang="ru-RU" dirty="0" smtClean="0">
              <a:latin typeface="Times New Roman" pitchFamily="18" charset="0"/>
            </a:endParaRPr>
          </a:p>
          <a:p>
            <a:endParaRPr lang="ru-RU" sz="1200" dirty="0" smtClean="0">
              <a:latin typeface="Arial" charset="0"/>
            </a:endParaRPr>
          </a:p>
          <a:p>
            <a:r>
              <a:rPr lang="ru-RU" sz="1200" dirty="0" smtClean="0">
                <a:latin typeface="Arial" charset="0"/>
              </a:rPr>
              <a:t>Медицинские</a:t>
            </a:r>
            <a:r>
              <a:rPr lang="ru-RU" sz="1200" baseline="0" dirty="0" smtClean="0">
                <a:latin typeface="Arial" charset="0"/>
              </a:rPr>
              <a:t> маски </a:t>
            </a:r>
            <a:r>
              <a:rPr lang="lv-LV" sz="1200" baseline="0" dirty="0" err="1" smtClean="0">
                <a:latin typeface="Arial" charset="0"/>
              </a:rPr>
              <a:t>Moldex</a:t>
            </a:r>
            <a:r>
              <a:rPr lang="lv-LV" sz="1200" baseline="0" dirty="0" smtClean="0">
                <a:latin typeface="Arial" charset="0"/>
              </a:rPr>
              <a:t> </a:t>
            </a:r>
            <a:r>
              <a:rPr lang="lv-LV" sz="1200" baseline="0" dirty="0" err="1" smtClean="0">
                <a:latin typeface="Arial" charset="0"/>
              </a:rPr>
              <a:t>Air</a:t>
            </a:r>
            <a:r>
              <a:rPr lang="lv-LV" sz="1200" baseline="0" dirty="0" smtClean="0">
                <a:latin typeface="Arial" charset="0"/>
              </a:rPr>
              <a:t> </a:t>
            </a:r>
            <a:r>
              <a:rPr lang="ru-RU" sz="1200" baseline="0" dirty="0" smtClean="0">
                <a:latin typeface="Arial" charset="0"/>
              </a:rPr>
              <a:t>прошли тестирование и соответствуют типу </a:t>
            </a:r>
            <a:r>
              <a:rPr lang="lv-LV" sz="1200" baseline="0" dirty="0" smtClean="0">
                <a:latin typeface="Arial" charset="0"/>
              </a:rPr>
              <a:t>IIR</a:t>
            </a:r>
            <a:endParaRPr lang="ru-RU" sz="1200" dirty="0" smtClean="0">
              <a:latin typeface="Arial" charset="0"/>
            </a:endParaRPr>
          </a:p>
          <a:p>
            <a:r>
              <a:rPr lang="de-DE" sz="1200" dirty="0" smtClean="0">
                <a:latin typeface="Arial" charset="0"/>
              </a:rPr>
              <a:t>*120 </a:t>
            </a:r>
            <a:r>
              <a:rPr lang="de-DE" sz="1200" dirty="0" err="1" smtClean="0">
                <a:latin typeface="Arial" charset="0"/>
              </a:rPr>
              <a:t>mmHg</a:t>
            </a:r>
            <a:r>
              <a:rPr lang="de-DE" sz="1200" dirty="0" smtClean="0">
                <a:latin typeface="Arial" charset="0"/>
              </a:rPr>
              <a:t> </a:t>
            </a:r>
            <a:r>
              <a:rPr lang="de-DE" sz="1200" dirty="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≙ </a:t>
            </a:r>
            <a:r>
              <a:rPr lang="de-DE" sz="12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16,0 </a:t>
            </a:r>
            <a:r>
              <a:rPr lang="de-DE" sz="1200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kPa</a:t>
            </a:r>
            <a:endParaRPr lang="de-DE" sz="12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de-DE" sz="12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~ „normal“ </a:t>
            </a:r>
            <a:r>
              <a:rPr lang="de-DE" sz="1200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systolic</a:t>
            </a:r>
            <a:r>
              <a:rPr lang="de-DE" sz="12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de-DE" sz="1200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blood</a:t>
            </a:r>
            <a:r>
              <a:rPr lang="de-DE" sz="12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de-DE" sz="1200" dirty="0" err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pressure</a:t>
            </a:r>
            <a:r>
              <a:rPr lang="de-DE" sz="1200" dirty="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en-US" sz="1200" dirty="0" smtClean="0">
              <a:latin typeface="Arial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DFCA7-1B7E-4C26-9E53-CFAAF1DFFC13}" type="slidenum">
              <a:rPr lang="en-GB" smtClean="0">
                <a:latin typeface="Times New Roman" pitchFamily="18" charset="0"/>
              </a:rPr>
              <a:pPr/>
              <a:t>4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Как</a:t>
            </a:r>
            <a:r>
              <a:rPr lang="ru-RU" baseline="0" dirty="0" smtClean="0">
                <a:latin typeface="Times New Roman" pitchFamily="18" charset="0"/>
              </a:rPr>
              <a:t> вы наверное знаете, в медицине применяются респираторы класса </a:t>
            </a:r>
            <a:r>
              <a:rPr lang="lv-LV" baseline="0" dirty="0" smtClean="0">
                <a:latin typeface="Times New Roman" pitchFamily="18" charset="0"/>
              </a:rPr>
              <a:t>FFP2 </a:t>
            </a:r>
            <a:r>
              <a:rPr lang="ru-RU" baseline="0" dirty="0" smtClean="0">
                <a:latin typeface="Times New Roman" pitchFamily="18" charset="0"/>
              </a:rPr>
              <a:t>и </a:t>
            </a:r>
            <a:r>
              <a:rPr lang="lv-LV" baseline="0" dirty="0" smtClean="0">
                <a:latin typeface="Times New Roman" pitchFamily="18" charset="0"/>
              </a:rPr>
              <a:t>FFP3</a:t>
            </a:r>
            <a:endParaRPr lang="ru-RU" baseline="0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Основные различия</a:t>
            </a:r>
            <a:r>
              <a:rPr lang="ru-RU" baseline="0" dirty="0" smtClean="0">
                <a:latin typeface="Times New Roman" pitchFamily="18" charset="0"/>
              </a:rPr>
              <a:t> в соответствии с </a:t>
            </a:r>
            <a:r>
              <a:rPr lang="ru-RU" dirty="0" smtClean="0">
                <a:latin typeface="Times New Roman" pitchFamily="18" charset="0"/>
              </a:rPr>
              <a:t>европейским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стандартом 14</a:t>
            </a:r>
            <a:r>
              <a:rPr lang="lv-LV" dirty="0" smtClean="0">
                <a:latin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</a:rPr>
              <a:t> указаны в таблице и </a:t>
            </a:r>
            <a:r>
              <a:rPr lang="ru-RU" dirty="0" smtClean="0">
                <a:latin typeface="Times New Roman" pitchFamily="18" charset="0"/>
              </a:rPr>
              <a:t>очевидно, </a:t>
            </a:r>
            <a:r>
              <a:rPr lang="ru-RU" dirty="0" smtClean="0">
                <a:latin typeface="Times New Roman" pitchFamily="18" charset="0"/>
              </a:rPr>
              <a:t>что для максимальной</a:t>
            </a:r>
            <a:r>
              <a:rPr lang="ru-RU" baseline="0" dirty="0" smtClean="0">
                <a:latin typeface="Times New Roman" pitchFamily="18" charset="0"/>
              </a:rPr>
              <a:t> </a:t>
            </a:r>
            <a:r>
              <a:rPr lang="ru-RU" baseline="0" dirty="0" smtClean="0">
                <a:latin typeface="Times New Roman" pitchFamily="18" charset="0"/>
              </a:rPr>
              <a:t>защиты от </a:t>
            </a:r>
            <a:r>
              <a:rPr lang="ru-RU" baseline="0" dirty="0" smtClean="0">
                <a:latin typeface="Times New Roman" pitchFamily="18" charset="0"/>
              </a:rPr>
              <a:t>вирусов и возбудителей лёгочных </a:t>
            </a:r>
            <a:r>
              <a:rPr lang="ru-RU" baseline="0" dirty="0" smtClean="0">
                <a:latin typeface="Times New Roman" pitchFamily="18" charset="0"/>
              </a:rPr>
              <a:t>заболеваний </a:t>
            </a:r>
            <a:r>
              <a:rPr lang="ru-RU" baseline="0" dirty="0" smtClean="0">
                <a:latin typeface="Times New Roman" pitchFamily="18" charset="0"/>
              </a:rPr>
              <a:t>необходимо применять респираторы класса </a:t>
            </a:r>
            <a:r>
              <a:rPr lang="lv-LV" dirty="0" smtClean="0">
                <a:latin typeface="Times New Roman" pitchFamily="18" charset="0"/>
              </a:rPr>
              <a:t>FFP3</a:t>
            </a:r>
            <a:endParaRPr lang="ru-RU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solidFill>
                  <a:schemeClr val="tx1"/>
                </a:solidFill>
              </a:rPr>
              <a:t>Что же предлагают специалисты </a:t>
            </a:r>
            <a:r>
              <a:rPr lang="ru-RU" b="0" i="0" dirty="0" err="1" smtClean="0">
                <a:solidFill>
                  <a:schemeClr val="tx1"/>
                </a:solidFill>
              </a:rPr>
              <a:t>Молдекса</a:t>
            </a:r>
            <a:r>
              <a:rPr lang="ru-RU" b="0" i="0" dirty="0" smtClean="0">
                <a:solidFill>
                  <a:schemeClr val="tx1"/>
                </a:solidFill>
              </a:rPr>
              <a:t>?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DFCA7-1B7E-4C26-9E53-CFAAF1DFFC13}" type="slidenum">
              <a:rPr lang="en-GB" smtClean="0">
                <a:latin typeface="Times New Roman" pitchFamily="18" charset="0"/>
              </a:rPr>
              <a:pPr/>
              <a:t>5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Медицинские респираторы обладают рядом уникальных особенностей.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первую очередь потому, что немецкие специалисты сами разрабатывают, тестируют и внедряют в производство респираторы.</a:t>
            </a:r>
          </a:p>
          <a:p>
            <a:r>
              <a:rPr lang="ru-RU" baseline="0" dirty="0" smtClean="0"/>
              <a:t>За многолетнюю историю компании немало инноваций и патентов! </a:t>
            </a:r>
          </a:p>
          <a:p>
            <a:r>
              <a:rPr lang="ru-RU" baseline="0" dirty="0" smtClean="0"/>
              <a:t>Все они направленны на обеспечение максимальной безопасности и максимального комфорта.</a:t>
            </a:r>
          </a:p>
          <a:p>
            <a:r>
              <a:rPr lang="ru-RU" baseline="0" dirty="0" smtClean="0"/>
              <a:t>Безопасность пользователей напрямую зависит от прилегания респиратора. И первым показателем здесь является размер маски.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48E5-60C9-4DCD-8FEC-17720A077E1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354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Чтобы обеспечить надёжное прилегание к любому типу лица м</a:t>
            </a:r>
            <a:r>
              <a:rPr lang="ru-RU" dirty="0" smtClean="0"/>
              <a:t>едицинские</a:t>
            </a:r>
            <a:r>
              <a:rPr lang="ru-RU" baseline="0" dirty="0" smtClean="0"/>
              <a:t> респираторы </a:t>
            </a:r>
            <a:r>
              <a:rPr lang="lv-LV" baseline="0" dirty="0" err="1" smtClean="0"/>
              <a:t>Moldex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Air</a:t>
            </a:r>
            <a:r>
              <a:rPr lang="lv-LV" baseline="0" dirty="0" smtClean="0"/>
              <a:t> </a:t>
            </a:r>
            <a:r>
              <a:rPr lang="ru-RU" baseline="0" dirty="0" smtClean="0"/>
              <a:t>выпускаются двух размеров.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48E5-60C9-4DCD-8FEC-17720A077E1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374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Инновация от</a:t>
            </a:r>
            <a:r>
              <a:rPr lang="ru-RU" baseline="0" dirty="0" smtClean="0"/>
              <a:t> </a:t>
            </a:r>
            <a:r>
              <a:rPr lang="lv-LV" baseline="0" dirty="0" err="1" smtClean="0"/>
              <a:t>Moldex</a:t>
            </a:r>
            <a:r>
              <a:rPr lang="lv-LV" baseline="0" dirty="0" smtClean="0"/>
              <a:t>!</a:t>
            </a:r>
          </a:p>
          <a:p>
            <a:r>
              <a:rPr lang="ru-RU" baseline="0" dirty="0" err="1" smtClean="0"/>
              <a:t>Молдекс</a:t>
            </a:r>
            <a:r>
              <a:rPr lang="ru-RU" baseline="0" dirty="0" smtClean="0"/>
              <a:t> был первый, кто придумал с помощью структуры </a:t>
            </a:r>
            <a:r>
              <a:rPr lang="lv-LV" baseline="0" dirty="0" err="1" smtClean="0"/>
              <a:t>DuraMesh</a:t>
            </a:r>
            <a:r>
              <a:rPr lang="lv-LV" baseline="0" dirty="0" smtClean="0"/>
              <a:t>® </a:t>
            </a:r>
            <a:r>
              <a:rPr lang="ru-RU" baseline="0" dirty="0" smtClean="0"/>
              <a:t>обеспечить неизменной форму маски и предохранить фильтрующий слой от поверхностных загрязнений (по простому – грязных рук).</a:t>
            </a:r>
          </a:p>
          <a:p>
            <a:endParaRPr lang="ru-RU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Постоянная форма = Улучшенное прилегание = Повышенная защита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Постоянный объём воздуха под маской = Повышенный комфорт.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Конкурентные модели не могут обеспечить постоянное прилегание из-за конструкции маски. Существует риск пропускания вирусов и бактерий! Отсутствие формы приводит к прилипанию маски к лицу, вызывая раздражение кожи.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48E5-60C9-4DCD-8FEC-17720A077E1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69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Следующей немаловажной деталью было обеспечение постоянного прилегания в области носа пользователя.</a:t>
            </a:r>
          </a:p>
          <a:p>
            <a:r>
              <a:rPr lang="ru-RU" dirty="0" smtClean="0"/>
              <a:t>Во время работы или разговора задействованы многие мышцы</a:t>
            </a:r>
            <a:r>
              <a:rPr lang="ru-RU" baseline="0" dirty="0" smtClean="0"/>
              <a:t> лица из-за чего может быть нарушено прилегание респиратора. </a:t>
            </a:r>
          </a:p>
          <a:p>
            <a:r>
              <a:rPr lang="ru-RU" baseline="0" dirty="0" smtClean="0"/>
              <a:t>В то же время, особенно у работников медицинской сферы, руки часто заняты и/или запачканы.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dirty="0" smtClean="0"/>
              <a:t>Поэтому специалисты </a:t>
            </a:r>
            <a:r>
              <a:rPr lang="ru-RU" sz="1200" dirty="0" err="1" smtClean="0"/>
              <a:t>Молдекс</a:t>
            </a:r>
            <a:r>
              <a:rPr lang="ru-RU" sz="1200" dirty="0" smtClean="0"/>
              <a:t> разработали</a:t>
            </a:r>
            <a:r>
              <a:rPr lang="ru-RU" sz="1200" baseline="0" dirty="0" smtClean="0"/>
              <a:t> </a:t>
            </a:r>
            <a:r>
              <a:rPr lang="en-GB" sz="1200" dirty="0" err="1" smtClean="0"/>
              <a:t>ActivForm</a:t>
            </a:r>
            <a:r>
              <a:rPr lang="en-GB" sz="1200" baseline="30000" dirty="0" smtClean="0">
                <a:sym typeface="Symbol" pitchFamily="18" charset="2"/>
              </a:rPr>
              <a:t></a:t>
            </a:r>
            <a:r>
              <a:rPr lang="en-GB" sz="1200" dirty="0" smtClean="0"/>
              <a:t> </a:t>
            </a:r>
            <a:r>
              <a:rPr lang="ru-RU" sz="1200" dirty="0" smtClean="0"/>
              <a:t>дизайн так, чтобы обеспечить постоянное прилегание маски и пользователь не тратил времени на подгонку. </a:t>
            </a:r>
          </a:p>
          <a:p>
            <a:pPr eaLnBrk="1" hangingPunct="1">
              <a:lnSpc>
                <a:spcPct val="90000"/>
              </a:lnSpc>
            </a:pPr>
            <a:endParaRPr lang="ru-RU" sz="1200" dirty="0" smtClean="0"/>
          </a:p>
          <a:p>
            <a:pPr eaLnBrk="1" hangingPunct="1">
              <a:lnSpc>
                <a:spcPct val="90000"/>
              </a:lnSpc>
            </a:pPr>
            <a:r>
              <a:rPr lang="ru-RU" sz="1200" dirty="0" smtClean="0"/>
              <a:t>Стоит отметить, что обычный принцип клипсы требует от пользователя дольше времени, чтобы достичь прилегания респиратора. Кроме того от клипсы часто возникают экземы кожи лица.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8A48E5-60C9-4DCD-8FEC-17720A077E1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021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4C789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charset="0"/>
            </a:endParaRPr>
          </a:p>
        </p:txBody>
      </p:sp>
      <p:pic>
        <p:nvPicPr>
          <p:cNvPr id="4" name="Picture 7" descr="I:\_Ordnerkonzept_NEU\Moldex\CI\Logo\Logo_moldex_Präsentation_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687388"/>
            <a:ext cx="627856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62400" y="38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>
              <a:latin typeface="Times New Roman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686800" y="2362200"/>
            <a:ext cx="457200" cy="152400"/>
          </a:xfrm>
          <a:prstGeom prst="rect">
            <a:avLst/>
          </a:prstGeom>
          <a:solidFill>
            <a:srgbClr val="81B8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686800" y="2619375"/>
            <a:ext cx="457200" cy="152400"/>
          </a:xfrm>
          <a:prstGeom prst="rect">
            <a:avLst/>
          </a:prstGeom>
          <a:solidFill>
            <a:srgbClr val="FFD5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686800" y="2867025"/>
            <a:ext cx="457200" cy="152400"/>
          </a:xfrm>
          <a:prstGeom prst="rect">
            <a:avLst/>
          </a:prstGeom>
          <a:solidFill>
            <a:srgbClr val="A300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48768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4C789E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65399-7F7F-407A-BF54-0467BF2622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E5F75-A5CE-4C72-9426-E1D3316BBD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7350" y="180975"/>
            <a:ext cx="2178050" cy="5915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0025" y="180975"/>
            <a:ext cx="6384925" cy="5915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5390-B7B3-4E33-8F8E-2267784811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7C3A-2A3F-4786-B4D2-7C73D20488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B2DA-1454-460C-931E-79A0B3FCD7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3EFA-082A-4338-B62A-9BFD60F6D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9F04-D384-4EEA-B514-B56C70A07E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67D2-92EE-4ED9-A604-DFFADDCF55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DA3FD-B0D8-430E-9F11-4BDE8EAA40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0BC5-CC66-4E42-9B7B-CEEC920CDC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28FC-3069-4A45-9DAE-382D45490E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15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utura Book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1507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utura Book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150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utura Book" pitchFamily="34" charset="0"/>
              </a:defRPr>
            </a:lvl1pPr>
          </a:lstStyle>
          <a:p>
            <a:pPr>
              <a:defRPr/>
            </a:pPr>
            <a:fld id="{DFAEE541-2EB0-49DA-95FF-33C92783E1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431800"/>
          </a:xfrm>
          <a:prstGeom prst="rect">
            <a:avLst/>
          </a:prstGeom>
          <a:solidFill>
            <a:srgbClr val="4C789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447675"/>
            <a:ext cx="9144000" cy="576263"/>
          </a:xfrm>
          <a:prstGeom prst="rect">
            <a:avLst/>
          </a:prstGeom>
          <a:solidFill>
            <a:srgbClr val="A5BB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1046163"/>
            <a:ext cx="9144000" cy="287337"/>
          </a:xfrm>
          <a:prstGeom prst="rect">
            <a:avLst/>
          </a:prstGeom>
          <a:solidFill>
            <a:srgbClr val="D2DDE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338138" y="6248400"/>
            <a:ext cx="8424862" cy="0"/>
          </a:xfrm>
          <a:prstGeom prst="line">
            <a:avLst/>
          </a:prstGeom>
          <a:noFill/>
          <a:ln w="25400" cap="rnd">
            <a:solidFill>
              <a:srgbClr val="4C789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1034" name="Picture 10" descr="I:\_Ordnerkonzept_NEU\Moldex\CI\Logo\Logo_moldex_Präsentatio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2800" y="6407150"/>
            <a:ext cx="1600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180975"/>
            <a:ext cx="8715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85800" y="4437112"/>
            <a:ext cx="7772400" cy="1582688"/>
          </a:xfrm>
        </p:spPr>
        <p:txBody>
          <a:bodyPr/>
          <a:lstStyle/>
          <a:p>
            <a:pPr eaLnBrk="1" hangingPunct="1"/>
            <a:r>
              <a:rPr lang="ru-RU" dirty="0" smtClean="0"/>
              <a:t>Медицинские респираторы </a:t>
            </a:r>
            <a:r>
              <a:rPr lang="ru-RU" dirty="0" smtClean="0"/>
              <a:t>Серия</a:t>
            </a:r>
            <a:r>
              <a:rPr lang="en-US" dirty="0" smtClean="0"/>
              <a:t> </a:t>
            </a:r>
            <a:r>
              <a:rPr lang="en-US" dirty="0" smtClean="0"/>
              <a:t>AIR</a:t>
            </a:r>
            <a:br>
              <a:rPr lang="en-US" dirty="0" smtClean="0"/>
            </a:br>
            <a:r>
              <a:rPr lang="ru-RU" b="0" dirty="0" smtClean="0"/>
              <a:t>Двухсторонняя защита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14312" y="548680"/>
            <a:ext cx="8715375" cy="1303809"/>
          </a:xfrm>
        </p:spPr>
        <p:txBody>
          <a:bodyPr/>
          <a:lstStyle/>
          <a:p>
            <a:r>
              <a:rPr lang="ru-RU" dirty="0" smtClean="0"/>
              <a:t>Уникальные особенности </a:t>
            </a:r>
            <a:r>
              <a:rPr lang="lv-LV" dirty="0" err="1" smtClean="0"/>
              <a:t>Moldex</a:t>
            </a:r>
            <a:r>
              <a:rPr lang="lv-LV" dirty="0" smtClean="0"/>
              <a:t> </a:t>
            </a:r>
            <a:r>
              <a:rPr lang="lv-LV" dirty="0" err="1" smtClean="0"/>
              <a:t>Air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C789E"/>
                </a:solidFill>
              </a:rPr>
              <a:t>Технология гофрированного фильтра</a:t>
            </a:r>
            <a:endParaRPr lang="en-US" dirty="0" smtClean="0">
              <a:solidFill>
                <a:srgbClr val="4C789E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52" y="3717032"/>
            <a:ext cx="9036148" cy="2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feld 5"/>
          <p:cNvSpPr txBox="1">
            <a:spLocks noChangeArrowheads="1"/>
          </p:cNvSpPr>
          <p:nvPr/>
        </p:nvSpPr>
        <p:spPr bwMode="auto">
          <a:xfrm>
            <a:off x="3143240" y="2571744"/>
            <a:ext cx="578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7200" b="1" dirty="0">
                <a:solidFill>
                  <a:srgbClr val="C00000"/>
                </a:solidFill>
                <a:latin typeface="Arial" charset="0"/>
                <a:cs typeface="Arial" charset="0"/>
              </a:rPr>
              <a:t>+260%</a:t>
            </a:r>
            <a:endParaRPr lang="en-US" sz="7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321121" y="453603"/>
            <a:ext cx="8715375" cy="1319213"/>
          </a:xfrm>
        </p:spPr>
        <p:txBody>
          <a:bodyPr/>
          <a:lstStyle/>
          <a:p>
            <a:r>
              <a:rPr lang="ru-RU" dirty="0"/>
              <a:t>Уникальные особенности </a:t>
            </a:r>
            <a:r>
              <a:rPr lang="lv-LV" dirty="0" err="1"/>
              <a:t>Moldex</a:t>
            </a:r>
            <a:r>
              <a:rPr lang="lv-LV" dirty="0"/>
              <a:t> </a:t>
            </a:r>
            <a:r>
              <a:rPr lang="lv-LV" dirty="0" err="1" smtClean="0"/>
              <a:t>Air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lv-LV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C789E"/>
                </a:solidFill>
              </a:rPr>
              <a:t>Пониженное сопротивление дыханию</a:t>
            </a:r>
            <a:endParaRPr lang="en-US" dirty="0" smtClean="0">
              <a:solidFill>
                <a:srgbClr val="4C789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175822"/>
            <a:ext cx="5976664" cy="40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1121" y="757039"/>
            <a:ext cx="8715375" cy="1303809"/>
          </a:xfrm>
        </p:spPr>
        <p:txBody>
          <a:bodyPr/>
          <a:lstStyle/>
          <a:p>
            <a:r>
              <a:rPr lang="ru-RU" dirty="0" smtClean="0"/>
              <a:t>Уникальные особенности </a:t>
            </a:r>
            <a:r>
              <a:rPr lang="lv-LV" dirty="0" err="1" smtClean="0"/>
              <a:t>Moldex</a:t>
            </a:r>
            <a:r>
              <a:rPr lang="lv-LV" dirty="0" smtClean="0"/>
              <a:t> </a:t>
            </a:r>
            <a:r>
              <a:rPr lang="lv-LV" dirty="0" err="1" smtClean="0"/>
              <a:t>Air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C789E"/>
                </a:solidFill>
                <a:latin typeface="Futura BdCn BT" pitchFamily="34" charset="0"/>
              </a:rPr>
              <a:t>Цельная текстильная резинка</a:t>
            </a:r>
            <a:r>
              <a:rPr lang="de-DE" sz="1600" baseline="48000" dirty="0">
                <a:latin typeface="GarmdITC BkCn BT" pitchFamily="18" charset="0"/>
                <a:sym typeface="Symbol" pitchFamily="18" charset="2"/>
              </a:rPr>
              <a:t/>
            </a:r>
            <a:br>
              <a:rPr lang="de-DE" sz="1600" baseline="48000" dirty="0">
                <a:latin typeface="GarmdITC BkCn BT" pitchFamily="18" charset="0"/>
                <a:sym typeface="Symbol" pitchFamily="18" charset="2"/>
              </a:rPr>
            </a:br>
            <a:endParaRPr lang="en-US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60032" y="4514687"/>
            <a:ext cx="4104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Не </a:t>
            </a:r>
            <a:r>
              <a:rPr lang="ru-RU" sz="2000" dirty="0" smtClean="0"/>
              <a:t>надо думать, куда деть маску во время перерывов в работе. Пользователь легко может носить её на шее.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61161"/>
            <a:ext cx="4320480" cy="5036008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96700" y="3286124"/>
            <a:ext cx="41044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Нет </a:t>
            </a:r>
            <a:r>
              <a:rPr lang="ru-RU" sz="2000" dirty="0" smtClean="0"/>
              <a:t>лишних металлических деталей. Нет натираний или царапин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96700" y="2285992"/>
            <a:ext cx="4104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Прочное и стабильное прилегание маски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635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00025" y="571480"/>
            <a:ext cx="8715375" cy="1143000"/>
          </a:xfrm>
        </p:spPr>
        <p:txBody>
          <a:bodyPr/>
          <a:lstStyle/>
          <a:p>
            <a:r>
              <a:rPr lang="ru-RU" dirty="0"/>
              <a:t>Уникальные особенности </a:t>
            </a:r>
            <a:r>
              <a:rPr lang="lv-LV" dirty="0" err="1"/>
              <a:t>Moldex</a:t>
            </a:r>
            <a:r>
              <a:rPr lang="lv-LV" dirty="0"/>
              <a:t> </a:t>
            </a:r>
            <a:r>
              <a:rPr lang="lv-LV" dirty="0" err="1" smtClean="0"/>
              <a:t>Air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C789E"/>
                </a:solidFill>
              </a:rPr>
              <a:t>Кроме того:</a:t>
            </a:r>
            <a:endParaRPr lang="en-US" dirty="0" smtClean="0">
              <a:solidFill>
                <a:srgbClr val="4C789E"/>
              </a:solidFill>
            </a:endParaRPr>
          </a:p>
        </p:txBody>
      </p:sp>
      <p:sp>
        <p:nvSpPr>
          <p:cNvPr id="17" name="Abgerundetes Rechteck 15"/>
          <p:cNvSpPr/>
          <p:nvPr/>
        </p:nvSpPr>
        <p:spPr bwMode="auto">
          <a:xfrm>
            <a:off x="1506509" y="1857364"/>
            <a:ext cx="1879618" cy="1879617"/>
          </a:xfrm>
          <a:prstGeom prst="roundRect">
            <a:avLst/>
          </a:prstGeom>
          <a:solidFill>
            <a:schemeClr val="bg1"/>
          </a:solidFill>
          <a:ln>
            <a:solidFill>
              <a:srgbClr val="627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Grafik 35" descr="steri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353" y="2441195"/>
            <a:ext cx="1534308" cy="8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bgerundetes Rechteck 23"/>
          <p:cNvSpPr/>
          <p:nvPr/>
        </p:nvSpPr>
        <p:spPr bwMode="auto">
          <a:xfrm>
            <a:off x="3643306" y="1857364"/>
            <a:ext cx="1879617" cy="1879617"/>
          </a:xfrm>
          <a:prstGeom prst="roundRect">
            <a:avLst/>
          </a:prstGeom>
          <a:solidFill>
            <a:schemeClr val="bg1"/>
          </a:solidFill>
          <a:ln>
            <a:solidFill>
              <a:srgbClr val="627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Gerade Verbindung 10"/>
          <p:cNvCxnSpPr/>
          <p:nvPr/>
        </p:nvCxnSpPr>
        <p:spPr bwMode="auto">
          <a:xfrm rot="16200000" flipH="1">
            <a:off x="1714480" y="2285992"/>
            <a:ext cx="1285884" cy="12858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4"/>
          <p:cNvSpPr/>
          <p:nvPr/>
        </p:nvSpPr>
        <p:spPr bwMode="auto">
          <a:xfrm>
            <a:off x="1500166" y="3978275"/>
            <a:ext cx="1879618" cy="1879617"/>
          </a:xfrm>
          <a:prstGeom prst="roundRect">
            <a:avLst/>
          </a:prstGeom>
          <a:solidFill>
            <a:schemeClr val="bg1"/>
          </a:solidFill>
          <a:ln>
            <a:solidFill>
              <a:srgbClr val="627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bgerundetes Rechteck 25"/>
          <p:cNvSpPr/>
          <p:nvPr/>
        </p:nvSpPr>
        <p:spPr bwMode="auto">
          <a:xfrm>
            <a:off x="3643313" y="3978275"/>
            <a:ext cx="1879617" cy="1879617"/>
          </a:xfrm>
          <a:prstGeom prst="roundRect">
            <a:avLst/>
          </a:prstGeom>
          <a:solidFill>
            <a:schemeClr val="bg1"/>
          </a:solidFill>
          <a:ln>
            <a:solidFill>
              <a:srgbClr val="627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bgerundetes Rechteck 26"/>
          <p:cNvSpPr/>
          <p:nvPr/>
        </p:nvSpPr>
        <p:spPr bwMode="auto">
          <a:xfrm>
            <a:off x="5764217" y="3978275"/>
            <a:ext cx="1879617" cy="1879617"/>
          </a:xfrm>
          <a:prstGeom prst="roundRect">
            <a:avLst/>
          </a:prstGeom>
          <a:solidFill>
            <a:schemeClr val="bg1"/>
          </a:solidFill>
          <a:ln>
            <a:solidFill>
              <a:srgbClr val="627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Abgerundetes Rechteck 27"/>
          <p:cNvSpPr/>
          <p:nvPr/>
        </p:nvSpPr>
        <p:spPr bwMode="auto">
          <a:xfrm>
            <a:off x="5753104" y="1857364"/>
            <a:ext cx="1879618" cy="1879617"/>
          </a:xfrm>
          <a:prstGeom prst="roundRect">
            <a:avLst/>
          </a:prstGeom>
          <a:solidFill>
            <a:schemeClr val="bg1"/>
          </a:solidFill>
          <a:ln>
            <a:solidFill>
              <a:srgbClr val="6275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feld 32"/>
          <p:cNvSpPr txBox="1"/>
          <p:nvPr/>
        </p:nvSpPr>
        <p:spPr bwMode="auto">
          <a:xfrm>
            <a:off x="3649663" y="4630851"/>
            <a:ext cx="1879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spc="300" dirty="0">
                <a:solidFill>
                  <a:srgbClr val="167D16"/>
                </a:solidFill>
                <a:latin typeface="Arial" pitchFamily="34" charset="0"/>
                <a:cs typeface="Arial" pitchFamily="34" charset="0"/>
              </a:rPr>
              <a:t>LATEX</a:t>
            </a:r>
            <a:endParaRPr lang="de-DE" sz="1800" b="1" spc="300" dirty="0">
              <a:solidFill>
                <a:srgbClr val="167D1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800" b="1" spc="300" dirty="0">
                <a:solidFill>
                  <a:srgbClr val="167D16"/>
                </a:solidFill>
                <a:latin typeface="Arial" pitchFamily="34" charset="0"/>
                <a:cs typeface="Arial" pitchFamily="34" charset="0"/>
              </a:rPr>
              <a:t>FREE</a:t>
            </a:r>
          </a:p>
        </p:txBody>
      </p:sp>
      <p:pic>
        <p:nvPicPr>
          <p:cNvPr id="31" name="Picture 48" descr="pvcfre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2336" y="4459757"/>
            <a:ext cx="1317527" cy="10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8831" y="2209039"/>
            <a:ext cx="1060891" cy="125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feld 40"/>
          <p:cNvSpPr txBox="1"/>
          <p:nvPr/>
        </p:nvSpPr>
        <p:spPr bwMode="auto">
          <a:xfrm>
            <a:off x="5824542" y="2293626"/>
            <a:ext cx="1790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MEDICAL DIRECTIVE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CLASS I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5049" y="4105884"/>
            <a:ext cx="1574253" cy="16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9" grpId="0" animBg="1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r>
              <a:rPr lang="lv-LV" dirty="0" err="1" smtClean="0"/>
              <a:t>Moldex</a:t>
            </a:r>
            <a:r>
              <a:rPr lang="lv-LV" dirty="0" smtClean="0"/>
              <a:t> </a:t>
            </a:r>
            <a:r>
              <a:rPr lang="lv-LV" dirty="0" err="1" smtClean="0"/>
              <a:t>Air</a:t>
            </a:r>
            <a:endParaRPr lang="en-US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85800" y="3214688"/>
            <a:ext cx="7772400" cy="3214687"/>
          </a:xfrm>
        </p:spPr>
        <p:txBody>
          <a:bodyPr/>
          <a:lstStyle/>
          <a:p>
            <a:pPr>
              <a:buClr>
                <a:srgbClr val="167D16"/>
              </a:buClr>
              <a:buFont typeface="Wingdings" pitchFamily="2" charset="2"/>
              <a:buChar char="ü"/>
            </a:pPr>
            <a:r>
              <a:rPr lang="lv-LV" dirty="0" smtClean="0"/>
              <a:t>C</a:t>
            </a:r>
            <a:r>
              <a:rPr lang="ru-RU" dirty="0" err="1" smtClean="0"/>
              <a:t>корая</a:t>
            </a:r>
            <a:r>
              <a:rPr lang="ru-RU" dirty="0" smtClean="0"/>
              <a:t> помощь и МЧС</a:t>
            </a:r>
            <a:endParaRPr lang="en-US" dirty="0" smtClean="0"/>
          </a:p>
          <a:p>
            <a:pPr>
              <a:buClr>
                <a:srgbClr val="167D16"/>
              </a:buClr>
              <a:buFont typeface="Wingdings" pitchFamily="2" charset="2"/>
              <a:buChar char="ü"/>
            </a:pPr>
            <a:r>
              <a:rPr lang="ru-RU" dirty="0" smtClean="0"/>
              <a:t>Превенция пандемии</a:t>
            </a:r>
            <a:endParaRPr lang="en-US" dirty="0" smtClean="0"/>
          </a:p>
          <a:p>
            <a:pPr>
              <a:buClr>
                <a:srgbClr val="167D16"/>
              </a:buClr>
              <a:buFont typeface="Wingdings" pitchFamily="2" charset="2"/>
              <a:buChar char="ü"/>
            </a:pPr>
            <a:r>
              <a:rPr lang="ru-RU" dirty="0" smtClean="0"/>
              <a:t>Больницы и стационары</a:t>
            </a:r>
            <a:endParaRPr lang="en-US" dirty="0" smtClean="0"/>
          </a:p>
          <a:p>
            <a:pPr>
              <a:buClr>
                <a:srgbClr val="167D16"/>
              </a:buClr>
              <a:buFont typeface="Wingdings" pitchFamily="2" charset="2"/>
              <a:buChar char="ü"/>
            </a:pPr>
            <a:r>
              <a:rPr lang="ru-RU" dirty="0" smtClean="0"/>
              <a:t>Специализированные диспансеры</a:t>
            </a:r>
            <a:endParaRPr lang="en-US" dirty="0" smtClean="0"/>
          </a:p>
          <a:p>
            <a:pPr>
              <a:buClr>
                <a:srgbClr val="167D16"/>
              </a:buClr>
              <a:buFont typeface="Wingdings" pitchFamily="2" charset="2"/>
              <a:buChar char="ü"/>
            </a:pPr>
            <a:r>
              <a:rPr lang="ru-RU" dirty="0" smtClean="0"/>
              <a:t>Лаборатории</a:t>
            </a:r>
            <a:endParaRPr lang="en-US" dirty="0" smtClean="0"/>
          </a:p>
          <a:p>
            <a:pPr>
              <a:buClr>
                <a:srgbClr val="167D16"/>
              </a:buClr>
              <a:buFont typeface="Wingdings" pitchFamily="2" charset="2"/>
              <a:buChar char="ü"/>
            </a:pPr>
            <a:r>
              <a:rPr lang="ru-RU" dirty="0" smtClean="0"/>
              <a:t>Инспектирующие органы</a:t>
            </a:r>
            <a:endParaRPr lang="en-US" dirty="0" smtClean="0"/>
          </a:p>
        </p:txBody>
      </p:sp>
      <p:pic>
        <p:nvPicPr>
          <p:cNvPr id="10245" name="Grafik 4" descr="dreamstime_70879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17256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Grafik 5" descr="dreamstime_69003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1857356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Grafik 7" descr="dreamstime_8583298.jpg"/>
          <p:cNvPicPr>
            <a:picLocks noChangeAspect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7445375" y="1357298"/>
            <a:ext cx="1698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ndem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1357298"/>
            <a:ext cx="2041086" cy="1714512"/>
          </a:xfrm>
          <a:prstGeom prst="rect">
            <a:avLst/>
          </a:prstGeom>
        </p:spPr>
      </p:pic>
      <p:pic>
        <p:nvPicPr>
          <p:cNvPr id="10" name="Picture 9" descr="Epidemolo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161" y="1357299"/>
            <a:ext cx="1919285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37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Отличие респираторов и</a:t>
            </a:r>
            <a:r>
              <a:rPr lang="en-US" dirty="0" smtClean="0"/>
              <a:t> </a:t>
            </a:r>
            <a:r>
              <a:rPr lang="ru-RU" dirty="0" smtClean="0"/>
              <a:t>хирургической маски</a:t>
            </a:r>
            <a:endParaRPr lang="en-US" dirty="0" smtClean="0"/>
          </a:p>
        </p:txBody>
      </p:sp>
      <p:grpSp>
        <p:nvGrpSpPr>
          <p:cNvPr id="2" name="Gruppieren 86"/>
          <p:cNvGrpSpPr>
            <a:grpSpLocks/>
          </p:cNvGrpSpPr>
          <p:nvPr/>
        </p:nvGrpSpPr>
        <p:grpSpPr bwMode="auto">
          <a:xfrm>
            <a:off x="642938" y="1500174"/>
            <a:ext cx="2857500" cy="3375025"/>
            <a:chOff x="642910" y="2428868"/>
            <a:chExt cx="2857520" cy="3374357"/>
          </a:xfrm>
        </p:grpSpPr>
        <p:pic>
          <p:nvPicPr>
            <p:cNvPr id="4108" name="Grafik 12" descr="Maskentypen-090914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2650916"/>
              <a:ext cx="1144616" cy="315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feil nach links 14"/>
            <p:cNvSpPr/>
            <p:nvPr/>
          </p:nvSpPr>
          <p:spPr>
            <a:xfrm>
              <a:off x="1857355" y="2428868"/>
              <a:ext cx="1643075" cy="1109443"/>
            </a:xfrm>
            <a:prstGeom prst="leftArrow">
              <a:avLst>
                <a:gd name="adj1" fmla="val 50000"/>
                <a:gd name="adj2" fmla="val 30902"/>
              </a:avLst>
            </a:prstGeom>
            <a:noFill/>
            <a:ln>
              <a:solidFill>
                <a:srgbClr val="167D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167D16"/>
                  </a:solidFill>
                  <a:cs typeface="Arial" pitchFamily="34" charset="0"/>
                </a:rPr>
                <a:t>Защита от аэрозолей</a:t>
              </a:r>
              <a:endParaRPr lang="en-US" sz="1200" b="1" dirty="0">
                <a:solidFill>
                  <a:srgbClr val="167D16"/>
                </a:solidFill>
                <a:cs typeface="Arial" pitchFamily="34" charset="0"/>
              </a:endParaRPr>
            </a:p>
          </p:txBody>
        </p:sp>
      </p:grp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755576" y="4941168"/>
            <a:ext cx="32861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charset="0"/>
                <a:cs typeface="Arial" charset="0"/>
              </a:rPr>
              <a:t>Респиратор</a:t>
            </a:r>
            <a:r>
              <a:rPr lang="lv-LV" sz="2400" b="1" dirty="0" smtClean="0">
                <a:latin typeface="Arial" charset="0"/>
                <a:cs typeface="Arial" charset="0"/>
              </a:rPr>
              <a:t> (</a:t>
            </a:r>
            <a:r>
              <a:rPr lang="lv-LV" sz="2400" b="1" dirty="0" err="1" smtClean="0">
                <a:latin typeface="Arial" charset="0"/>
                <a:cs typeface="Arial" charset="0"/>
              </a:rPr>
              <a:t>FFP’s</a:t>
            </a:r>
            <a:r>
              <a:rPr lang="lv-LV" sz="2400" b="1" dirty="0" smtClean="0">
                <a:latin typeface="Arial" charset="0"/>
                <a:cs typeface="Arial" charset="0"/>
              </a:rPr>
              <a:t>)</a:t>
            </a:r>
            <a:endParaRPr lang="en-US" sz="2400" b="1" dirty="0">
              <a:latin typeface="Arial" charset="0"/>
              <a:cs typeface="Arial" charset="0"/>
            </a:endParaRPr>
          </a:p>
          <a:p>
            <a:r>
              <a:rPr lang="ru-RU" sz="1600" dirty="0" smtClean="0">
                <a:latin typeface="Arial" charset="0"/>
                <a:cs typeface="Arial" charset="0"/>
              </a:rPr>
              <a:t>Средство индивидуальной защиты по </a:t>
            </a:r>
            <a:r>
              <a:rPr lang="en-US" sz="1600" dirty="0" smtClean="0">
                <a:latin typeface="Arial" charset="0"/>
                <a:cs typeface="Arial" charset="0"/>
              </a:rPr>
              <a:t>EN149:2001</a:t>
            </a:r>
            <a:r>
              <a:rPr lang="ru-RU" sz="1600" dirty="0" smtClean="0">
                <a:latin typeface="Arial" charset="0"/>
                <a:cs typeface="Arial" charset="0"/>
              </a:rPr>
              <a:t> 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500562" y="4929198"/>
            <a:ext cx="3500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Хирургическая маска</a:t>
            </a:r>
          </a:p>
          <a:p>
            <a:r>
              <a:rPr lang="ru-RU" sz="1600" dirty="0" smtClean="0">
                <a:latin typeface="Arial" charset="0"/>
                <a:cs typeface="Arial" charset="0"/>
              </a:rPr>
              <a:t>Медицинский инвентарь по</a:t>
            </a:r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cs typeface="Arial" charset="0"/>
              </a:rPr>
              <a:t>EN 14683:2005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uppieren 49"/>
          <p:cNvGrpSpPr>
            <a:grpSpLocks/>
          </p:cNvGrpSpPr>
          <p:nvPr/>
        </p:nvGrpSpPr>
        <p:grpSpPr bwMode="auto">
          <a:xfrm>
            <a:off x="4643438" y="1500174"/>
            <a:ext cx="3892550" cy="3579813"/>
            <a:chOff x="4643438" y="2428875"/>
            <a:chExt cx="3892550" cy="3579813"/>
          </a:xfrm>
        </p:grpSpPr>
        <p:sp>
          <p:nvSpPr>
            <p:cNvPr id="23" name="Pfeil nach links 22"/>
            <p:cNvSpPr/>
            <p:nvPr/>
          </p:nvSpPr>
          <p:spPr bwMode="auto">
            <a:xfrm rot="10800000" flipH="1">
              <a:off x="5942013" y="3406775"/>
              <a:ext cx="1293812" cy="958850"/>
            </a:xfrm>
            <a:prstGeom prst="leftArrow">
              <a:avLst>
                <a:gd name="adj1" fmla="val 50000"/>
                <a:gd name="adj2" fmla="val 30902"/>
              </a:avLst>
            </a:prstGeom>
            <a:noFill/>
            <a:ln w="19050">
              <a:solidFill>
                <a:srgbClr val="167D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endParaRPr lang="en-US" sz="1200" b="1" dirty="0">
                <a:solidFill>
                  <a:srgbClr val="167D16"/>
                </a:solidFill>
                <a:cs typeface="Arial" pitchFamily="34" charset="0"/>
              </a:endParaRPr>
            </a:p>
          </p:txBody>
        </p:sp>
        <p:pic>
          <p:nvPicPr>
            <p:cNvPr id="4104" name="Grafik 9" descr="Maskentypen-090914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2681022"/>
              <a:ext cx="1071451" cy="328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Grafik 13" descr="Maskentypen-090914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6351" y="2609579"/>
              <a:ext cx="1249637" cy="339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Pfeil nach links 16"/>
            <p:cNvSpPr/>
            <p:nvPr/>
          </p:nvSpPr>
          <p:spPr bwMode="auto">
            <a:xfrm flipH="1">
              <a:off x="5580063" y="2428875"/>
              <a:ext cx="1944687" cy="1109663"/>
            </a:xfrm>
            <a:prstGeom prst="leftArrow">
              <a:avLst>
                <a:gd name="adj1" fmla="val 50000"/>
                <a:gd name="adj2" fmla="val 30902"/>
              </a:avLst>
            </a:prstGeom>
            <a:solidFill>
              <a:schemeClr val="bg1"/>
            </a:solidFill>
            <a:ln>
              <a:solidFill>
                <a:srgbClr val="167D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167D16"/>
                  </a:solidFill>
                  <a:cs typeface="Arial" pitchFamily="34" charset="0"/>
                </a:rPr>
                <a:t>Защита от 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rgbClr val="167D16"/>
                  </a:solidFill>
                  <a:cs typeface="Arial" pitchFamily="34" charset="0"/>
                </a:rPr>
                <a:t>бактерий / вирусов</a:t>
              </a:r>
              <a:endParaRPr lang="en-US" sz="1200" b="1" dirty="0">
                <a:solidFill>
                  <a:srgbClr val="167D16"/>
                </a:solidFill>
                <a:cs typeface="Arial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072188" y="3614738"/>
              <a:ext cx="135731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 smtClean="0">
                  <a:solidFill>
                    <a:srgbClr val="167D16"/>
                  </a:solidFill>
                  <a:latin typeface="+mn-lt"/>
                  <a:cs typeface="Arial" pitchFamily="34" charset="0"/>
                </a:rPr>
                <a:t>Защита от капель</a:t>
              </a:r>
              <a:endParaRPr lang="en-US" sz="1200" b="1" dirty="0">
                <a:solidFill>
                  <a:srgbClr val="167D16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nhaltsplatzhalter 5" descr="OP_Frau_4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42908" y="1785938"/>
            <a:ext cx="4999038" cy="4429125"/>
          </a:xfrm>
        </p:spPr>
      </p:pic>
      <p:grpSp>
        <p:nvGrpSpPr>
          <p:cNvPr id="2" name="Gruppieren 6"/>
          <p:cNvGrpSpPr>
            <a:grpSpLocks/>
          </p:cNvGrpSpPr>
          <p:nvPr/>
        </p:nvGrpSpPr>
        <p:grpSpPr bwMode="auto">
          <a:xfrm>
            <a:off x="4572000" y="1785926"/>
            <a:ext cx="5500687" cy="4129281"/>
            <a:chOff x="3886269" y="1785925"/>
            <a:chExt cx="5500693" cy="4129295"/>
          </a:xfrm>
        </p:grpSpPr>
        <p:sp>
          <p:nvSpPr>
            <p:cNvPr id="5125" name="Textfeld 6"/>
            <p:cNvSpPr txBox="1">
              <a:spLocks noChangeArrowheads="1"/>
            </p:cNvSpPr>
            <p:nvPr/>
          </p:nvSpPr>
          <p:spPr bwMode="auto">
            <a:xfrm>
              <a:off x="3886269" y="3514555"/>
              <a:ext cx="5500693" cy="240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167D16"/>
                </a:buClr>
                <a:buSzPct val="127000"/>
                <a:buFont typeface="Wingdings" pitchFamily="2" charset="2"/>
                <a:buChar char="ü"/>
              </a:pPr>
              <a:r>
                <a:rPr lang="lv-LV" sz="2000" b="1" dirty="0" smtClean="0">
                  <a:latin typeface="Arial" charset="0"/>
                  <a:cs typeface="Arial" charset="0"/>
                </a:rPr>
                <a:t> </a:t>
              </a:r>
              <a:r>
                <a:rPr lang="ru-RU" sz="2000" b="1" dirty="0" smtClean="0">
                  <a:latin typeface="Arial" charset="0"/>
                  <a:cs typeface="Arial" charset="0"/>
                </a:rPr>
                <a:t>Защита от частиц и аэрозолей</a:t>
              </a:r>
              <a:r>
                <a:rPr lang="en-US" sz="2000" b="1" dirty="0" smtClean="0">
                  <a:latin typeface="Arial" charset="0"/>
                  <a:cs typeface="Arial" charset="0"/>
                </a:rPr>
                <a:t>, </a:t>
              </a:r>
              <a:endParaRPr lang="ru-RU" sz="2000" b="1" dirty="0" smtClean="0">
                <a:latin typeface="Arial" charset="0"/>
                <a:cs typeface="Arial" charset="0"/>
              </a:endParaRPr>
            </a:p>
            <a:p>
              <a:pPr>
                <a:lnSpc>
                  <a:spcPct val="150000"/>
                </a:lnSpc>
                <a:buClr>
                  <a:srgbClr val="167D16"/>
                </a:buClr>
                <a:buSzPct val="127000"/>
              </a:pPr>
              <a:r>
                <a:rPr lang="ru-RU" sz="2000" b="1" dirty="0" smtClean="0">
                  <a:solidFill>
                    <a:srgbClr val="167D16"/>
                  </a:solidFill>
                  <a:latin typeface="Arial" charset="0"/>
                  <a:cs typeface="Arial" charset="0"/>
                </a:rPr>
                <a:t>    </a:t>
              </a:r>
              <a:r>
                <a:rPr lang="en-US" sz="2000" b="1" dirty="0" smtClean="0">
                  <a:solidFill>
                    <a:srgbClr val="167D16"/>
                  </a:solidFill>
                  <a:latin typeface="Arial" charset="0"/>
                  <a:cs typeface="Arial" charset="0"/>
                </a:rPr>
                <a:t>FFP2 </a:t>
              </a:r>
              <a:r>
                <a:rPr lang="en-US" sz="2000" b="1" dirty="0">
                  <a:solidFill>
                    <a:srgbClr val="167D16"/>
                  </a:solidFill>
                  <a:latin typeface="Arial" charset="0"/>
                  <a:cs typeface="Arial" charset="0"/>
                </a:rPr>
                <a:t>NR, FFP3 NR</a:t>
              </a:r>
            </a:p>
            <a:p>
              <a:pPr>
                <a:lnSpc>
                  <a:spcPct val="150000"/>
                </a:lnSpc>
                <a:buClr>
                  <a:srgbClr val="167D16"/>
                </a:buClr>
                <a:buSzPct val="127000"/>
                <a:buFont typeface="Wingdings" pitchFamily="2" charset="2"/>
                <a:buChar char="ü"/>
              </a:pPr>
              <a:r>
                <a:rPr lang="lv-LV" sz="2000" b="1" dirty="0" smtClean="0">
                  <a:latin typeface="Arial" charset="0"/>
                  <a:cs typeface="Arial" charset="0"/>
                </a:rPr>
                <a:t> </a:t>
              </a:r>
              <a:r>
                <a:rPr lang="en-US" sz="2000" b="1" dirty="0" smtClean="0">
                  <a:latin typeface="Arial" charset="0"/>
                  <a:cs typeface="Arial" charset="0"/>
                </a:rPr>
                <a:t>98</a:t>
              </a:r>
              <a:r>
                <a:rPr lang="en-US" sz="2000" b="1" dirty="0">
                  <a:latin typeface="Arial" charset="0"/>
                  <a:cs typeface="Arial" charset="0"/>
                </a:rPr>
                <a:t>% </a:t>
              </a:r>
              <a:r>
                <a:rPr lang="ru-RU" sz="2000" b="1" dirty="0" smtClean="0">
                  <a:latin typeface="Arial" charset="0"/>
                  <a:cs typeface="Arial" charset="0"/>
                </a:rPr>
                <a:t>эффективности защиты </a:t>
              </a:r>
            </a:p>
            <a:p>
              <a:pPr>
                <a:lnSpc>
                  <a:spcPct val="150000"/>
                </a:lnSpc>
                <a:buClr>
                  <a:srgbClr val="167D16"/>
                </a:buClr>
                <a:buSzPct val="127000"/>
              </a:pPr>
              <a:r>
                <a:rPr lang="ru-RU" sz="2000" b="1" dirty="0">
                  <a:latin typeface="Arial" charset="0"/>
                  <a:cs typeface="Arial" charset="0"/>
                </a:rPr>
                <a:t> </a:t>
              </a:r>
              <a:r>
                <a:rPr lang="ru-RU" sz="2000" b="1" dirty="0" smtClean="0">
                  <a:latin typeface="Arial" charset="0"/>
                  <a:cs typeface="Arial" charset="0"/>
                </a:rPr>
                <a:t>   против бактерий</a:t>
              </a:r>
              <a:r>
                <a:rPr lang="en-US" sz="2000" b="1" dirty="0" smtClean="0">
                  <a:latin typeface="Arial" charset="0"/>
                  <a:cs typeface="Arial" charset="0"/>
                </a:rPr>
                <a:t>, </a:t>
              </a:r>
              <a:r>
                <a:rPr lang="en-US" sz="2000" b="1" dirty="0">
                  <a:solidFill>
                    <a:srgbClr val="167D16"/>
                  </a:solidFill>
                  <a:latin typeface="Arial" charset="0"/>
                  <a:cs typeface="Arial" charset="0"/>
                </a:rPr>
                <a:t>Type II </a:t>
              </a:r>
            </a:p>
            <a:p>
              <a:pPr>
                <a:lnSpc>
                  <a:spcPct val="150000"/>
                </a:lnSpc>
                <a:buClr>
                  <a:srgbClr val="167D16"/>
                </a:buClr>
                <a:buSzPct val="127000"/>
                <a:buFont typeface="Wingdings" pitchFamily="2" charset="2"/>
                <a:buChar char="ü"/>
              </a:pPr>
              <a:r>
                <a:rPr lang="lv-LV" sz="2000" b="1" dirty="0" smtClean="0">
                  <a:latin typeface="Arial" charset="0"/>
                  <a:cs typeface="Arial" charset="0"/>
                </a:rPr>
                <a:t> </a:t>
              </a:r>
              <a:r>
                <a:rPr lang="ru-RU" sz="2000" b="1" dirty="0" smtClean="0">
                  <a:latin typeface="Arial" charset="0"/>
                  <a:cs typeface="Arial" charset="0"/>
                </a:rPr>
                <a:t>Защита от капель</a:t>
              </a:r>
              <a:r>
                <a:rPr lang="en-US" sz="2000" b="1" dirty="0" smtClean="0">
                  <a:latin typeface="Arial" charset="0"/>
                  <a:cs typeface="Arial" charset="0"/>
                </a:rPr>
                <a:t>, </a:t>
              </a:r>
              <a:r>
                <a:rPr lang="en-US" sz="2000" b="1" dirty="0">
                  <a:solidFill>
                    <a:srgbClr val="167D16"/>
                  </a:solidFill>
                  <a:latin typeface="Arial" charset="0"/>
                  <a:cs typeface="Arial" charset="0"/>
                </a:rPr>
                <a:t>Type IIR</a:t>
              </a:r>
            </a:p>
          </p:txBody>
        </p:sp>
        <p:sp>
          <p:nvSpPr>
            <p:cNvPr id="6" name="Pfeil nach links und rechts 5"/>
            <p:cNvSpPr/>
            <p:nvPr/>
          </p:nvSpPr>
          <p:spPr bwMode="auto">
            <a:xfrm>
              <a:off x="4357681" y="1785925"/>
              <a:ext cx="3414716" cy="1489080"/>
            </a:xfrm>
            <a:prstGeom prst="leftRightArrow">
              <a:avLst>
                <a:gd name="adj1" fmla="val 60756"/>
                <a:gd name="adj2" fmla="val 40140"/>
              </a:avLst>
            </a:prstGeom>
            <a:solidFill>
              <a:schemeClr val="bg1"/>
            </a:solidFill>
            <a:ln>
              <a:solidFill>
                <a:srgbClr val="167D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167D16"/>
                  </a:solidFill>
                </a:rPr>
                <a:t>Двухсторонняя защита</a:t>
              </a:r>
              <a:endParaRPr lang="en-US" sz="2000" b="1" dirty="0">
                <a:solidFill>
                  <a:srgbClr val="167D16"/>
                </a:solidFill>
              </a:endParaRPr>
            </a:p>
          </p:txBody>
        </p:sp>
      </p:grpSp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00025" y="629816"/>
            <a:ext cx="8715375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Медицинские респираторы </a:t>
            </a:r>
            <a:r>
              <a:rPr lang="en-US" dirty="0" err="1" smtClean="0"/>
              <a:t>Moldex</a:t>
            </a:r>
            <a:r>
              <a:rPr lang="en-US" dirty="0" smtClean="0"/>
              <a:t> Air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en-US" sz="2000" dirty="0" smtClean="0">
                <a:solidFill>
                  <a:srgbClr val="4C789E"/>
                </a:solidFill>
                <a:cs typeface="Arial" charset="0"/>
              </a:rPr>
              <a:t>EN 149:2001 and EN 14683:2005 </a:t>
            </a:r>
            <a:r>
              <a:rPr lang="en-US" sz="2000" dirty="0" smtClean="0">
                <a:solidFill>
                  <a:srgbClr val="4C789E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14683:2005 </a:t>
            </a:r>
            <a:r>
              <a:rPr lang="ru-RU" dirty="0" smtClean="0"/>
              <a:t>Классификация</a:t>
            </a:r>
            <a:endParaRPr lang="en-US" dirty="0" smtClean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6691525"/>
              </p:ext>
            </p:extLst>
          </p:nvPr>
        </p:nvGraphicFramePr>
        <p:xfrm>
          <a:off x="251520" y="1524000"/>
          <a:ext cx="8640960" cy="2486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7826"/>
                <a:gridCol w="1808638"/>
                <a:gridCol w="1290983"/>
                <a:gridCol w="1805361"/>
                <a:gridCol w="1368152"/>
              </a:tblGrid>
              <a:tr h="37268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Классификация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Type I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US" b="1" i="0" baseline="0" dirty="0" smtClean="0">
                          <a:solidFill>
                            <a:schemeClr val="bg1"/>
                          </a:solidFill>
                        </a:rPr>
                        <a:t> IR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Type II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</a:rPr>
                        <a:t>Type IIR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89E"/>
                    </a:solidFill>
                  </a:tcPr>
                </a:tc>
              </a:tr>
              <a:tr h="1194627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Эффективность фильтрации бактерий 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</a:rPr>
                        <a:t>(BFE)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≥95%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≥95%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≥98%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≥98%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944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Защита от капель 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b="0" i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i="0" dirty="0" err="1" smtClean="0">
                          <a:solidFill>
                            <a:schemeClr val="tx1"/>
                          </a:solidFill>
                        </a:rPr>
                        <a:t>mmHg</a:t>
                      </a:r>
                      <a:r>
                        <a:rPr lang="de-DE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обеспечивает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≥120*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Не обеспечивает </a:t>
                      </a:r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≥120*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7524327" y="1524000"/>
            <a:ext cx="1334171" cy="2476500"/>
          </a:xfrm>
          <a:prstGeom prst="rect">
            <a:avLst/>
          </a:prstGeom>
          <a:noFill/>
          <a:ln w="57150">
            <a:solidFill>
              <a:srgbClr val="81B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74" name="Textfeld 5"/>
          <p:cNvSpPr txBox="1">
            <a:spLocks noChangeArrowheads="1"/>
          </p:cNvSpPr>
          <p:nvPr/>
        </p:nvSpPr>
        <p:spPr bwMode="auto">
          <a:xfrm>
            <a:off x="6000998" y="4071938"/>
            <a:ext cx="2857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" b="1" dirty="0" smtClean="0">
                <a:solidFill>
                  <a:srgbClr val="4C789E"/>
                </a:solidFill>
                <a:latin typeface="Arial" charset="0"/>
                <a:cs typeface="Arial" charset="0"/>
              </a:rPr>
              <a:t>Медицинские </a:t>
            </a:r>
            <a:endParaRPr lang="lv-LV" sz="1800" b="1" dirty="0" smtClean="0">
              <a:solidFill>
                <a:srgbClr val="4C789E"/>
              </a:solidFill>
              <a:latin typeface="Arial" charset="0"/>
              <a:cs typeface="Arial" charset="0"/>
            </a:endParaRPr>
          </a:p>
          <a:p>
            <a:pPr algn="r"/>
            <a:r>
              <a:rPr lang="ru-RU" sz="1800" b="1" dirty="0" smtClean="0">
                <a:solidFill>
                  <a:srgbClr val="4C789E"/>
                </a:solidFill>
                <a:latin typeface="Arial" charset="0"/>
                <a:cs typeface="Arial" charset="0"/>
              </a:rPr>
              <a:t>маски</a:t>
            </a:r>
          </a:p>
          <a:p>
            <a:pPr algn="r"/>
            <a:r>
              <a:rPr lang="en-US" sz="1800" b="1" dirty="0" err="1" smtClean="0">
                <a:solidFill>
                  <a:srgbClr val="4C789E"/>
                </a:solidFill>
                <a:latin typeface="Arial" charset="0"/>
                <a:cs typeface="Arial" charset="0"/>
              </a:rPr>
              <a:t>Moldex</a:t>
            </a:r>
            <a:r>
              <a:rPr lang="ru-RU" sz="1800" b="1" dirty="0">
                <a:solidFill>
                  <a:srgbClr val="4C789E"/>
                </a:solidFill>
                <a:latin typeface="Arial" charset="0"/>
                <a:cs typeface="Arial" charset="0"/>
              </a:rPr>
              <a:t> </a:t>
            </a:r>
            <a:r>
              <a:rPr lang="lv-LV" sz="1800" b="1" dirty="0" err="1" smtClean="0">
                <a:solidFill>
                  <a:srgbClr val="4C789E"/>
                </a:solidFill>
                <a:latin typeface="Arial" charset="0"/>
                <a:cs typeface="Arial" charset="0"/>
              </a:rPr>
              <a:t>Air</a:t>
            </a:r>
            <a:endParaRPr lang="en-US" sz="1800" b="1" dirty="0">
              <a:solidFill>
                <a:srgbClr val="4C789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14</a:t>
            </a:r>
            <a:r>
              <a:rPr lang="lv-LV" dirty="0" smtClean="0"/>
              <a:t>9</a:t>
            </a:r>
            <a:r>
              <a:rPr lang="en-US" dirty="0" smtClean="0"/>
              <a:t>:200</a:t>
            </a:r>
            <a:r>
              <a:rPr lang="lv-LV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Классификация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06" y="1357299"/>
          <a:ext cx="9001156" cy="4860916"/>
        </p:xfrm>
        <a:graphic>
          <a:graphicData uri="http://schemas.openxmlformats.org/drawingml/2006/table">
            <a:tbl>
              <a:tblPr/>
              <a:tblGrid>
                <a:gridCol w="1714512"/>
                <a:gridCol w="1071570"/>
                <a:gridCol w="6215074"/>
              </a:tblGrid>
              <a:tr h="587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+mn-lt"/>
                          <a:ea typeface="Times New Roman"/>
                          <a:cs typeface="Calibri"/>
                        </a:rPr>
                        <a:t>Класс</a:t>
                      </a:r>
                      <a:endParaRPr lang="lv-LV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+mn-lt"/>
                          <a:ea typeface="Times New Roman"/>
                          <a:cs typeface="Calibri"/>
                        </a:rPr>
                        <a:t>респиратора</a:t>
                      </a:r>
                      <a:endParaRPr lang="lv-LV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+mn-lt"/>
                          <a:ea typeface="Times New Roman"/>
                          <a:cs typeface="Calibri"/>
                        </a:rPr>
                        <a:t>УКЗ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+mn-lt"/>
                          <a:ea typeface="Times New Roman"/>
                          <a:cs typeface="Calibri"/>
                        </a:rPr>
                        <a:t>Вид опасности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Примеры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587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FFP2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10 x ПДК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Вредная пыль на водной и масляной основе.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Мелкая токсичная пыль, дымы металлов, туман, биологические вещества в воздухе 2-ой группы риска (напр. пыльца, бактерии). 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587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FFP3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20 х ПДК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Вредная, канцерогенная пыль на водной и масляной основе.</a:t>
                      </a:r>
                      <a:endParaRPr lang="lv-LV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9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Также как FFP2 + защита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Calibri"/>
                        </a:rPr>
                        <a:t>от веществ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вызывающих рак, от радиоактивных аэрозолей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Calibri"/>
                        </a:rPr>
                        <a:t>, от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биологических веществ в воздухе 3 группы риска (напр. вирусы, возбудители туберкулёза,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Calibri"/>
                        </a:rPr>
                        <a:t>атипичной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 пневмонии и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Calibri"/>
                        </a:rPr>
                        <a:t>тп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),от ферментов.</a:t>
                      </a:r>
                      <a:endParaRPr lang="lv-LV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19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49113" y="332656"/>
            <a:ext cx="8715375" cy="1303809"/>
          </a:xfrm>
        </p:spPr>
        <p:txBody>
          <a:bodyPr/>
          <a:lstStyle/>
          <a:p>
            <a:r>
              <a:rPr lang="ru-RU" dirty="0" smtClean="0"/>
              <a:t>Медицинские респираторы </a:t>
            </a:r>
            <a:r>
              <a:rPr lang="lv-LV" dirty="0" err="1" smtClean="0"/>
              <a:t>Moldex</a:t>
            </a:r>
            <a:r>
              <a:rPr lang="lv-LV" dirty="0" smtClean="0"/>
              <a:t> </a:t>
            </a:r>
            <a:r>
              <a:rPr lang="lv-LV" dirty="0" err="1" smtClean="0"/>
              <a:t>Air</a:t>
            </a:r>
            <a:r>
              <a:rPr lang="de-DE" sz="1600" baseline="48000" dirty="0">
                <a:latin typeface="GarmdITC BkCn BT" pitchFamily="18" charset="0"/>
                <a:sym typeface="Symbol" pitchFamily="18" charset="2"/>
              </a:rPr>
              <a:t/>
            </a:r>
            <a:br>
              <a:rPr lang="de-DE" sz="1600" baseline="48000" dirty="0">
                <a:latin typeface="GarmdITC BkCn BT" pitchFamily="18" charset="0"/>
                <a:sym typeface="Symbol" pitchFamily="18" charset="2"/>
              </a:rPr>
            </a:br>
            <a:endParaRPr lang="en-US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92080" y="2162576"/>
            <a:ext cx="3528392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4C789E"/>
                </a:solidFill>
              </a:rPr>
              <a:t>Комфортная и эффективная защита</a:t>
            </a:r>
            <a:endParaRPr lang="en-GB" sz="3600" dirty="0">
              <a:solidFill>
                <a:srgbClr val="4C789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7298"/>
            <a:ext cx="5180626" cy="48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6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nhaltsplatzhalter 3" descr="3100-01-09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2357438" y="1357313"/>
            <a:ext cx="2714625" cy="3257550"/>
          </a:xfrm>
        </p:spPr>
      </p:pic>
      <p:pic>
        <p:nvPicPr>
          <p:cNvPr id="11268" name="Grafik 4" descr="3150-01-09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13325" y="1385781"/>
            <a:ext cx="2701947" cy="324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285762"/>
              </p:ext>
            </p:extLst>
          </p:nvPr>
        </p:nvGraphicFramePr>
        <p:xfrm>
          <a:off x="785813" y="4572000"/>
          <a:ext cx="6953256" cy="127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2571768"/>
                <a:gridCol w="2666976"/>
              </a:tblGrid>
              <a:tr h="417195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4299" marR="104299" marT="52149" marB="52149">
                    <a:lnL w="12700" cmpd="sng">
                      <a:noFill/>
                    </a:lnL>
                    <a:lnR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размер</a:t>
                      </a:r>
                      <a:r>
                        <a:rPr lang="de-DE" sz="2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2100" dirty="0" smtClean="0">
                          <a:solidFill>
                            <a:schemeClr val="tx1"/>
                          </a:solidFill>
                        </a:rPr>
                        <a:t>M/L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04299" marR="104299" marT="52149" marB="52149">
                    <a:lnL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</a:rPr>
                        <a:t>размер</a:t>
                      </a:r>
                      <a:r>
                        <a:rPr lang="de-DE" sz="210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04299" marR="104299" marT="52149" marB="52149">
                    <a:lnL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C00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de-DE" sz="2100" b="1" dirty="0" smtClean="0"/>
                        <a:t>FFP2 </a:t>
                      </a:r>
                      <a:r>
                        <a:rPr lang="de-DE" sz="2100" b="0" dirty="0" smtClean="0"/>
                        <a:t>NR D</a:t>
                      </a:r>
                      <a:endParaRPr lang="en-US" sz="2100" b="0" dirty="0"/>
                    </a:p>
                  </a:txBody>
                  <a:tcPr marL="104299" marR="104299" marT="52149" marB="52149">
                    <a:lnL w="12700" cmpd="sng">
                      <a:noFill/>
                    </a:lnL>
                    <a:lnR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FECC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3100</a:t>
                      </a:r>
                      <a:endParaRPr lang="en-US" sz="2100" dirty="0"/>
                    </a:p>
                  </a:txBody>
                  <a:tcPr marL="104299" marR="104299" marT="52149" marB="52149">
                    <a:lnL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FECC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3150</a:t>
                      </a:r>
                      <a:endParaRPr lang="en-US" sz="2100" dirty="0"/>
                    </a:p>
                  </a:txBody>
                  <a:tcPr marL="104299" marR="104299" marT="52149" marB="52149">
                    <a:lnL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FECC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990">
                <a:tc>
                  <a:txBody>
                    <a:bodyPr/>
                    <a:lstStyle/>
                    <a:p>
                      <a:r>
                        <a:rPr lang="de-DE" sz="2100" b="1" dirty="0" smtClean="0"/>
                        <a:t>FFP3 </a:t>
                      </a:r>
                      <a:r>
                        <a:rPr lang="de-DE" sz="2100" b="0" dirty="0" smtClean="0"/>
                        <a:t>NR D</a:t>
                      </a:r>
                      <a:endParaRPr lang="en-US" sz="2100" b="0" dirty="0"/>
                    </a:p>
                  </a:txBody>
                  <a:tcPr marL="104299" marR="104299" marT="52149" marB="52149">
                    <a:lnL w="12700" cmpd="sng">
                      <a:noFill/>
                    </a:lnL>
                    <a:lnR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CC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3200</a:t>
                      </a:r>
                      <a:endParaRPr lang="en-US" sz="2100" dirty="0"/>
                    </a:p>
                  </a:txBody>
                  <a:tcPr marL="104299" marR="104299" marT="52149" marB="52149">
                    <a:lnL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ECC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100" dirty="0" smtClean="0"/>
                        <a:t>3250</a:t>
                      </a:r>
                      <a:endParaRPr lang="en-US" sz="2100" dirty="0"/>
                    </a:p>
                  </a:txBody>
                  <a:tcPr marL="104299" marR="104299" marT="52149" marB="52149">
                    <a:lnL w="19050" cap="flat" cmpd="sng" algn="ctr">
                      <a:solidFill>
                        <a:srgbClr val="FE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ECC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107504" y="548680"/>
            <a:ext cx="8715375" cy="13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  Уникальные особенности </a:t>
            </a:r>
            <a:r>
              <a:rPr lang="lv-LV" kern="0" dirty="0" err="1" smtClean="0"/>
              <a:t>Moldex</a:t>
            </a:r>
            <a:r>
              <a:rPr lang="lv-LV" kern="0" dirty="0" smtClean="0"/>
              <a:t> </a:t>
            </a:r>
            <a:r>
              <a:rPr lang="lv-LV" kern="0" dirty="0" err="1" smtClean="0"/>
              <a:t>Air</a:t>
            </a:r>
            <a:r>
              <a:rPr lang="lv-LV" kern="0" dirty="0" smtClean="0"/>
              <a:t/>
            </a:r>
            <a:br>
              <a:rPr lang="lv-LV" kern="0" dirty="0" smtClean="0"/>
            </a:br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kern="0" dirty="0" smtClean="0"/>
              <a:t>  </a:t>
            </a:r>
            <a:r>
              <a:rPr lang="ru-RU" kern="0" dirty="0" smtClean="0">
                <a:solidFill>
                  <a:srgbClr val="4C789E"/>
                </a:solidFill>
              </a:rPr>
              <a:t>Два размера</a:t>
            </a:r>
            <a:endParaRPr lang="en-US" kern="0" dirty="0" smtClean="0">
              <a:solidFill>
                <a:srgbClr val="4C78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14312" y="548680"/>
            <a:ext cx="8715375" cy="1303809"/>
          </a:xfrm>
        </p:spPr>
        <p:txBody>
          <a:bodyPr/>
          <a:lstStyle/>
          <a:p>
            <a:r>
              <a:rPr lang="ru-RU" dirty="0" smtClean="0"/>
              <a:t>  Уникальные особенности </a:t>
            </a:r>
            <a:r>
              <a:rPr lang="lv-LV" dirty="0" err="1" smtClean="0"/>
              <a:t>Moldex</a:t>
            </a:r>
            <a:r>
              <a:rPr lang="lv-LV" dirty="0" smtClean="0"/>
              <a:t> </a:t>
            </a:r>
            <a:r>
              <a:rPr lang="lv-LV" dirty="0" err="1" smtClean="0"/>
              <a:t>Air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lv-LV" dirty="0" err="1" smtClean="0">
                <a:solidFill>
                  <a:srgbClr val="4C789E"/>
                </a:solidFill>
              </a:rPr>
              <a:t>DuraMesh</a:t>
            </a:r>
            <a:r>
              <a:rPr lang="de-DE" baseline="48000" dirty="0" smtClean="0">
                <a:solidFill>
                  <a:srgbClr val="4C789E"/>
                </a:solidFill>
                <a:latin typeface="GarmdITC BkCn BT" pitchFamily="18" charset="0"/>
                <a:sym typeface="Symbol" pitchFamily="18" charset="2"/>
              </a:rPr>
              <a:t></a:t>
            </a:r>
            <a:r>
              <a:rPr lang="lv-LV" dirty="0" smtClean="0">
                <a:solidFill>
                  <a:srgbClr val="4C789E"/>
                </a:solidFill>
              </a:rPr>
              <a:t> </a:t>
            </a:r>
            <a:endParaRPr lang="en-US" dirty="0" smtClean="0">
              <a:solidFill>
                <a:srgbClr val="4C789E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2132856"/>
            <a:ext cx="41044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Прочная структура </a:t>
            </a:r>
            <a:r>
              <a:rPr lang="lv-LV" sz="2000" dirty="0" err="1" smtClean="0"/>
              <a:t>DuraMesh</a:t>
            </a:r>
            <a:r>
              <a:rPr lang="en-GB" sz="2000" baseline="30000" dirty="0" smtClean="0">
                <a:sym typeface="Symbol" pitchFamily="18" charset="2"/>
              </a:rPr>
              <a:t></a:t>
            </a:r>
            <a:r>
              <a:rPr lang="en-GB" sz="2000" dirty="0" smtClean="0"/>
              <a:t> </a:t>
            </a:r>
            <a:r>
              <a:rPr lang="ru-RU" sz="2000" dirty="0" smtClean="0"/>
              <a:t>обеспечивает защиту фильтрующего слоя и сохраняет неизменной форму маски: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улучшенное стабильное прилегание;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постоянный объём воздуха под маской.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2214554"/>
            <a:ext cx="5214974" cy="32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43438" y="4500570"/>
            <a:ext cx="41044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Минимизирован </a:t>
            </a:r>
            <a:r>
              <a:rPr lang="ru-RU" sz="2000" dirty="0" smtClean="0"/>
              <a:t>риск пропускания вирусов и бактерий в местах прилегания респиратора!!!</a:t>
            </a:r>
            <a:endParaRPr lang="ru-RU" sz="2000" dirty="0"/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3175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1121" y="757039"/>
            <a:ext cx="8715375" cy="1303809"/>
          </a:xfrm>
        </p:spPr>
        <p:txBody>
          <a:bodyPr/>
          <a:lstStyle/>
          <a:p>
            <a:r>
              <a:rPr lang="ru-RU" dirty="0" smtClean="0"/>
              <a:t>Уникальные особенности </a:t>
            </a:r>
            <a:r>
              <a:rPr lang="lv-LV" dirty="0" err="1" smtClean="0"/>
              <a:t>Moldex</a:t>
            </a:r>
            <a:r>
              <a:rPr lang="lv-LV" dirty="0" smtClean="0"/>
              <a:t> </a:t>
            </a:r>
            <a:r>
              <a:rPr lang="lv-LV" dirty="0" err="1" smtClean="0"/>
              <a:t>Air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err="1" smtClean="0">
                <a:solidFill>
                  <a:srgbClr val="4C789E"/>
                </a:solidFill>
                <a:latin typeface="Futura BdCn BT" pitchFamily="34" charset="0"/>
              </a:rPr>
              <a:t>ActivForm</a:t>
            </a:r>
            <a:r>
              <a:rPr lang="de-DE" baseline="48000" dirty="0">
                <a:solidFill>
                  <a:srgbClr val="4C789E"/>
                </a:solidFill>
                <a:latin typeface="GarmdITC BkCn BT" pitchFamily="18" charset="0"/>
                <a:sym typeface="Symbol" pitchFamily="18" charset="2"/>
              </a:rPr>
              <a:t></a:t>
            </a:r>
            <a:r>
              <a:rPr lang="de-DE" sz="1600" baseline="48000" dirty="0">
                <a:latin typeface="GarmdITC BkCn BT" pitchFamily="18" charset="0"/>
                <a:sym typeface="Symbol" pitchFamily="18" charset="2"/>
              </a:rPr>
              <a:t/>
            </a:r>
            <a:br>
              <a:rPr lang="de-DE" sz="1600" baseline="48000" dirty="0">
                <a:latin typeface="GarmdITC BkCn BT" pitchFamily="18" charset="0"/>
                <a:sym typeface="Symbol" pitchFamily="18" charset="2"/>
              </a:rPr>
            </a:br>
            <a:endParaRPr lang="en-US" dirty="0" smtClean="0"/>
          </a:p>
        </p:txBody>
      </p:sp>
      <p:pic>
        <p:nvPicPr>
          <p:cNvPr id="5" name="Picture 4" descr="ActivForm - 2485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79970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3817814"/>
            <a:ext cx="41044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Обычный </a:t>
            </a:r>
            <a:r>
              <a:rPr lang="ru-RU" sz="2000" dirty="0"/>
              <a:t>принцип клипсы требует от пользователя дольше времени, чтобы достичь прилегания </a:t>
            </a:r>
            <a:r>
              <a:rPr lang="ru-RU" sz="2000" dirty="0" smtClean="0"/>
              <a:t>респиратора. Кроме того, от клипсы </a:t>
            </a:r>
            <a:r>
              <a:rPr lang="lv-LV" sz="2000" dirty="0" smtClean="0"/>
              <a:t> </a:t>
            </a:r>
            <a:r>
              <a:rPr lang="ru-RU" sz="2000" dirty="0" smtClean="0"/>
              <a:t>на носу часто </a:t>
            </a:r>
            <a:r>
              <a:rPr lang="ru-RU" sz="2000" dirty="0" smtClean="0"/>
              <a:t>возникают </a:t>
            </a:r>
            <a:r>
              <a:rPr lang="ru-RU" sz="2000" dirty="0" smtClean="0"/>
              <a:t>экземы, натёртость.</a:t>
            </a:r>
            <a:endParaRPr lang="en-GB" sz="20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43438" y="2094548"/>
            <a:ext cx="41044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dirty="0" err="1"/>
              <a:t>ActivForm</a:t>
            </a:r>
            <a:r>
              <a:rPr lang="en-GB" sz="2000" baseline="30000" dirty="0">
                <a:sym typeface="Symbol" pitchFamily="18" charset="2"/>
              </a:rPr>
              <a:t></a:t>
            </a:r>
            <a:r>
              <a:rPr lang="en-GB" sz="2000" dirty="0"/>
              <a:t> </a:t>
            </a:r>
            <a:r>
              <a:rPr lang="ru-RU" sz="2000" dirty="0"/>
              <a:t>дизайн разработан так, чтобы </a:t>
            </a:r>
            <a:r>
              <a:rPr lang="ru-RU" sz="2000" dirty="0" smtClean="0"/>
              <a:t>обеспечить постоянное прилегание маски и пользователь не тратил</a:t>
            </a:r>
            <a:endParaRPr lang="lv-LV" sz="2000" dirty="0"/>
          </a:p>
          <a:p>
            <a:pPr eaLnBrk="1" hangingPunct="1">
              <a:lnSpc>
                <a:spcPct val="90000"/>
              </a:lnSpc>
            </a:pPr>
            <a:r>
              <a:rPr lang="ru-RU" sz="2000" dirty="0"/>
              <a:t>времени на </a:t>
            </a:r>
            <a:r>
              <a:rPr lang="ru-RU" sz="2000" dirty="0" smtClean="0"/>
              <a:t>подгонку.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1381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Präsentationsvorlage_080227">
  <a:themeElements>
    <a:clrScheme name="Präsentationsvorlage_08022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äsentationsvorlage_0802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svorlage_08022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_08022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08022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08022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08022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08022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_08022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Einstellungen\brilling\Anwendungsdaten\Microsoft\Vorlagen\Präsentationsvorlage_080227.pot</Template>
  <TotalTime>400</TotalTime>
  <Words>1273</Words>
  <Application>Microsoft Office PowerPoint</Application>
  <PresentationFormat>On-screen Show (4:3)</PresentationFormat>
  <Paragraphs>174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Präsentationsvorlage_080227</vt:lpstr>
      <vt:lpstr>Медицинские респираторы Серия AIR Двухсторонняя защита</vt:lpstr>
      <vt:lpstr>Отличие респираторов и хирургической маски</vt:lpstr>
      <vt:lpstr>Медицинские респираторы Moldex Air   EN 149:2001 and EN 14683:2005  </vt:lpstr>
      <vt:lpstr>EN 14683:2005 Классификация</vt:lpstr>
      <vt:lpstr>EN 149:2001 Классификация</vt:lpstr>
      <vt:lpstr>Медицинские респираторы Moldex Air </vt:lpstr>
      <vt:lpstr>Slide 7</vt:lpstr>
      <vt:lpstr>  Уникальные особенности Moldex Air    DuraMesh </vt:lpstr>
      <vt:lpstr>Уникальные особенности Moldex Air  ActivForm </vt:lpstr>
      <vt:lpstr>Уникальные особенности Moldex Air  Технология гофрированного фильтра</vt:lpstr>
      <vt:lpstr>Уникальные особенности Moldex Air   Пониженное сопротивление дыханию</vt:lpstr>
      <vt:lpstr>Уникальные особенности Moldex Air  Цельная текстильная резинка </vt:lpstr>
      <vt:lpstr>Уникальные особенности Moldex Air   Кроме того:</vt:lpstr>
      <vt:lpstr>Применение Moldex Air</vt:lpstr>
    </vt:vector>
  </TitlesOfParts>
  <Company>MMMP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</dc:title>
  <dc:creator>brilling;grigorjev</dc:creator>
  <cp:lastModifiedBy>User</cp:lastModifiedBy>
  <cp:revision>192</cp:revision>
  <dcterms:created xsi:type="dcterms:W3CDTF">2007-10-11T11:09:57Z</dcterms:created>
  <dcterms:modified xsi:type="dcterms:W3CDTF">2013-06-20T11:54:59Z</dcterms:modified>
</cp:coreProperties>
</file>